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487" r:id="rId2"/>
    <p:sldId id="538" r:id="rId3"/>
    <p:sldId id="536" r:id="rId4"/>
    <p:sldId id="287" r:id="rId5"/>
    <p:sldId id="288" r:id="rId6"/>
    <p:sldId id="290" r:id="rId7"/>
    <p:sldId id="291" r:id="rId8"/>
    <p:sldId id="509" r:id="rId9"/>
    <p:sldId id="510" r:id="rId10"/>
    <p:sldId id="511" r:id="rId11"/>
    <p:sldId id="512" r:id="rId12"/>
    <p:sldId id="513" r:id="rId13"/>
    <p:sldId id="514" r:id="rId14"/>
    <p:sldId id="515" r:id="rId15"/>
    <p:sldId id="516" r:id="rId16"/>
    <p:sldId id="517" r:id="rId17"/>
    <p:sldId id="518" r:id="rId18"/>
    <p:sldId id="519" r:id="rId19"/>
    <p:sldId id="520" r:id="rId20"/>
    <p:sldId id="521" r:id="rId21"/>
    <p:sldId id="448" r:id="rId22"/>
    <p:sldId id="526" r:id="rId23"/>
    <p:sldId id="527" r:id="rId24"/>
    <p:sldId id="528" r:id="rId25"/>
    <p:sldId id="542" r:id="rId26"/>
    <p:sldId id="530" r:id="rId27"/>
    <p:sldId id="541" r:id="rId28"/>
    <p:sldId id="531" r:id="rId29"/>
    <p:sldId id="548" r:id="rId30"/>
    <p:sldId id="335" r:id="rId31"/>
    <p:sldId id="336" r:id="rId32"/>
    <p:sldId id="337" r:id="rId33"/>
    <p:sldId id="338" r:id="rId34"/>
    <p:sldId id="339" r:id="rId35"/>
    <p:sldId id="340" r:id="rId36"/>
    <p:sldId id="341" r:id="rId37"/>
    <p:sldId id="343" r:id="rId38"/>
    <p:sldId id="549" r:id="rId39"/>
    <p:sldId id="543" r:id="rId40"/>
    <p:sldId id="544" r:id="rId41"/>
    <p:sldId id="546" r:id="rId42"/>
    <p:sldId id="34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99"/>
    <p:restoredTop sz="96327"/>
  </p:normalViewPr>
  <p:slideViewPr>
    <p:cSldViewPr snapToGrid="0">
      <p:cViewPr varScale="1">
        <p:scale>
          <a:sx n="128" d="100"/>
          <a:sy n="128"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51055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98528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12101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9489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477545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45338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2/15/24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6002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2/15/24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720545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140041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47573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3056581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2/15/24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890701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emf"/><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2.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s>
</file>

<file path=ppt/slides/_rels/slide39.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image" Target="../media/image72.tiff"/><Relationship Id="rId1" Type="http://schemas.openxmlformats.org/officeDocument/2006/relationships/slideLayout" Target="../slideLayouts/slideLayout2.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1.tiff"/><Relationship Id="rId7" Type="http://schemas.openxmlformats.org/officeDocument/2006/relationships/image" Target="../media/image85.png"/><Relationship Id="rId2" Type="http://schemas.openxmlformats.org/officeDocument/2006/relationships/image" Target="../media/image80.tif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73EB-187B-5E4A-B07A-A7C17E07919A}"/>
              </a:ext>
            </a:extLst>
          </p:cNvPr>
          <p:cNvSpPr>
            <a:spLocks noGrp="1"/>
          </p:cNvSpPr>
          <p:nvPr>
            <p:ph type="title"/>
          </p:nvPr>
        </p:nvSpPr>
        <p:spPr/>
        <p:txBody>
          <a:bodyPr/>
          <a:lstStyle/>
          <a:p>
            <a:r>
              <a:rPr lang="en-US" dirty="0"/>
              <a:t>A fuel performance code must be able to predict:</a:t>
            </a:r>
          </a:p>
        </p:txBody>
      </p:sp>
      <p:sp>
        <p:nvSpPr>
          <p:cNvPr id="4" name="Slide Number Placeholder 3">
            <a:extLst>
              <a:ext uri="{FF2B5EF4-FFF2-40B4-BE49-F238E27FC236}">
                <a16:creationId xmlns:a16="http://schemas.microsoft.com/office/drawing/2014/main" id="{B2CD1DC7-5C4D-1A4D-8459-D260BC3942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9BDADA37-0334-5F48-A2DC-91C4EC44ECE9}"/>
              </a:ext>
            </a:extLst>
          </p:cNvPr>
          <p:cNvGrpSpPr/>
          <p:nvPr/>
        </p:nvGrpSpPr>
        <p:grpSpPr>
          <a:xfrm>
            <a:off x="1270997" y="2085575"/>
            <a:ext cx="9505033" cy="4361524"/>
            <a:chOff x="669114" y="2178172"/>
            <a:chExt cx="7667510" cy="3320651"/>
          </a:xfrm>
        </p:grpSpPr>
        <p:pic>
          <p:nvPicPr>
            <p:cNvPr id="5" name="Picture 7" descr="temp_3Dslice.png">
              <a:extLst>
                <a:ext uri="{FF2B5EF4-FFF2-40B4-BE49-F238E27FC236}">
                  <a16:creationId xmlns:a16="http://schemas.microsoft.com/office/drawing/2014/main" id="{1F188E2F-79DE-6245-B845-B1054C6B0C2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7863" y="2261120"/>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9F40BF2F-5C3E-5E49-B805-1506CBD80032}"/>
                </a:ext>
              </a:extLst>
            </p:cNvPr>
            <p:cNvSpPr/>
            <p:nvPr/>
          </p:nvSpPr>
          <p:spPr>
            <a:xfrm>
              <a:off x="669114" y="2178172"/>
              <a:ext cx="2894946" cy="1099329"/>
            </a:xfrm>
            <a:prstGeom prst="roundRect">
              <a:avLst>
                <a:gd name="adj" fmla="val 4512"/>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Fuel</a:t>
              </a:r>
            </a:p>
            <a:p>
              <a:pPr marL="285750" marR="0" lvl="0" indent="-2857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Temperature profile</a:t>
              </a:r>
            </a:p>
            <a:p>
              <a:pPr marL="285750" marR="0" lvl="0" indent="-2857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Volumetric change</a:t>
              </a:r>
            </a:p>
          </p:txBody>
        </p:sp>
        <p:sp>
          <p:nvSpPr>
            <p:cNvPr id="7" name="Rounded Rectangle 6">
              <a:extLst>
                <a:ext uri="{FF2B5EF4-FFF2-40B4-BE49-F238E27FC236}">
                  <a16:creationId xmlns:a16="http://schemas.microsoft.com/office/drawing/2014/main" id="{F854CEDD-3178-284D-A11F-85D23DDB788D}"/>
                </a:ext>
              </a:extLst>
            </p:cNvPr>
            <p:cNvSpPr/>
            <p:nvPr/>
          </p:nvSpPr>
          <p:spPr>
            <a:xfrm>
              <a:off x="5441678" y="2699291"/>
              <a:ext cx="2894946" cy="1602429"/>
            </a:xfrm>
            <a:prstGeom prst="roundRect">
              <a:avLst>
                <a:gd name="adj" fmla="val 4512"/>
              </a:avLst>
            </a:prstGeom>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Gap</a:t>
              </a:r>
            </a:p>
            <a:p>
              <a:pPr marL="171450" marR="0" lvl="0" indent="-1714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Gap heat transport</a:t>
              </a:r>
            </a:p>
            <a:p>
              <a:pPr marL="171450" marR="0" lvl="0" indent="-1714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Mechanical interaction between fuel and cladding</a:t>
              </a:r>
            </a:p>
            <a:p>
              <a:pPr marL="171450" marR="0" lvl="0" indent="-1714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Gap pressure</a:t>
              </a:r>
            </a:p>
          </p:txBody>
        </p:sp>
        <p:sp>
          <p:nvSpPr>
            <p:cNvPr id="8" name="Rounded Rectangle 7">
              <a:extLst>
                <a:ext uri="{FF2B5EF4-FFF2-40B4-BE49-F238E27FC236}">
                  <a16:creationId xmlns:a16="http://schemas.microsoft.com/office/drawing/2014/main" id="{F92DFD34-796C-954A-968F-45273E9BC99D}"/>
                </a:ext>
              </a:extLst>
            </p:cNvPr>
            <p:cNvSpPr/>
            <p:nvPr/>
          </p:nvSpPr>
          <p:spPr>
            <a:xfrm>
              <a:off x="669114" y="3844235"/>
              <a:ext cx="2894946" cy="1099329"/>
            </a:xfrm>
            <a:prstGeom prst="roundRect">
              <a:avLst>
                <a:gd name="adj" fmla="val 4512"/>
              </a:avLst>
            </a:prstGeom>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Cladding</a:t>
              </a:r>
            </a:p>
            <a:p>
              <a:pPr marL="285750" marR="0" lvl="0" indent="-2857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Temperature profile</a:t>
              </a:r>
            </a:p>
            <a:p>
              <a:pPr marL="285750" marR="0" lvl="0" indent="-28575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Stress</a:t>
              </a:r>
            </a:p>
          </p:txBody>
        </p:sp>
      </p:grpSp>
    </p:spTree>
    <p:extLst>
      <p:ext uri="{BB962C8B-B14F-4D97-AF65-F5344CB8AC3E}">
        <p14:creationId xmlns:p14="http://schemas.microsoft.com/office/powerpoint/2010/main" val="2491068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7B46-FC48-814F-B7FF-A2BA01E47BA0}"/>
              </a:ext>
            </a:extLst>
          </p:cNvPr>
          <p:cNvSpPr>
            <a:spLocks noGrp="1"/>
          </p:cNvSpPr>
          <p:nvPr>
            <p:ph type="title"/>
          </p:nvPr>
        </p:nvSpPr>
        <p:spPr/>
        <p:txBody>
          <a:bodyPr/>
          <a:lstStyle/>
          <a:p>
            <a:r>
              <a:rPr lang="en-US" dirty="0"/>
              <a:t>The primary focus is solving the thermomechanical problem</a:t>
            </a:r>
          </a:p>
        </p:txBody>
      </p:sp>
      <p:sp>
        <p:nvSpPr>
          <p:cNvPr id="4" name="Slide Number Placeholder 3">
            <a:extLst>
              <a:ext uri="{FF2B5EF4-FFF2-40B4-BE49-F238E27FC236}">
                <a16:creationId xmlns:a16="http://schemas.microsoft.com/office/drawing/2014/main" id="{6AE7FA97-6229-DB42-8300-299BA0DD17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2A99ADAE-7264-D049-BFC3-70F6896B38A4}"/>
              </a:ext>
            </a:extLst>
          </p:cNvPr>
          <p:cNvGrpSpPr/>
          <p:nvPr/>
        </p:nvGrpSpPr>
        <p:grpSpPr>
          <a:xfrm>
            <a:off x="2262245" y="2189393"/>
            <a:ext cx="7667510" cy="4349520"/>
            <a:chOff x="669114" y="1843594"/>
            <a:chExt cx="7667510" cy="4349520"/>
          </a:xfrm>
        </p:grpSpPr>
        <p:pic>
          <p:nvPicPr>
            <p:cNvPr id="5" name="Picture 7" descr="temp_3Dslice.png">
              <a:extLst>
                <a:ext uri="{FF2B5EF4-FFF2-40B4-BE49-F238E27FC236}">
                  <a16:creationId xmlns:a16="http://schemas.microsoft.com/office/drawing/2014/main" id="{B5F9D1A8-CF7A-5A4C-ABC5-F64EAEF66983}"/>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7863" y="2261120"/>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D2AC90D5-5341-EB4E-ACC8-95DF4ADA84F2}"/>
                </a:ext>
              </a:extLst>
            </p:cNvPr>
            <p:cNvSpPr/>
            <p:nvPr/>
          </p:nvSpPr>
          <p:spPr>
            <a:xfrm>
              <a:off x="5441678" y="2699291"/>
              <a:ext cx="2894946" cy="1602429"/>
            </a:xfrm>
            <a:prstGeom prst="roundRect">
              <a:avLst>
                <a:gd name="adj" fmla="val 4512"/>
              </a:avLst>
            </a:prstGeom>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Gap</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The handling of the gap changes the most between different codes</a:t>
              </a:r>
            </a:p>
          </p:txBody>
        </p:sp>
        <p:grpSp>
          <p:nvGrpSpPr>
            <p:cNvPr id="7" name="Group 6">
              <a:extLst>
                <a:ext uri="{FF2B5EF4-FFF2-40B4-BE49-F238E27FC236}">
                  <a16:creationId xmlns:a16="http://schemas.microsoft.com/office/drawing/2014/main" id="{EF1770EC-139F-784B-B352-CF1D364D70B7}"/>
                </a:ext>
              </a:extLst>
            </p:cNvPr>
            <p:cNvGrpSpPr/>
            <p:nvPr/>
          </p:nvGrpSpPr>
          <p:grpSpPr>
            <a:xfrm>
              <a:off x="673013" y="1843594"/>
              <a:ext cx="2894946" cy="1932944"/>
              <a:chOff x="673013" y="1843594"/>
              <a:chExt cx="2894946" cy="1932944"/>
            </a:xfrm>
          </p:grpSpPr>
          <p:sp>
            <p:nvSpPr>
              <p:cNvPr id="8" name="Rounded Rectangle 7">
                <a:extLst>
                  <a:ext uri="{FF2B5EF4-FFF2-40B4-BE49-F238E27FC236}">
                    <a16:creationId xmlns:a16="http://schemas.microsoft.com/office/drawing/2014/main" id="{0FAAC16B-3003-974C-9788-B2A2D93DC6CA}"/>
                  </a:ext>
                </a:extLst>
              </p:cNvPr>
              <p:cNvSpPr/>
              <p:nvPr/>
            </p:nvSpPr>
            <p:spPr>
              <a:xfrm>
                <a:off x="673013" y="1843594"/>
                <a:ext cx="2894946" cy="1918704"/>
              </a:xfrm>
              <a:prstGeom prst="roundRect">
                <a:avLst>
                  <a:gd name="adj" fmla="val 4512"/>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Fuel</a:t>
                </a:r>
              </a:p>
            </p:txBody>
          </p:sp>
          <p:pic>
            <p:nvPicPr>
              <p:cNvPr id="9" name="Picture 8" descr="latex-image-1.pdf">
                <a:extLst>
                  <a:ext uri="{FF2B5EF4-FFF2-40B4-BE49-F238E27FC236}">
                    <a16:creationId xmlns:a16="http://schemas.microsoft.com/office/drawing/2014/main" id="{6702F9C1-0EDD-2B49-A367-EABA9BE719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2242466"/>
                <a:ext cx="2289040" cy="449251"/>
              </a:xfrm>
              <a:prstGeom prst="rect">
                <a:avLst/>
              </a:prstGeom>
            </p:spPr>
          </p:pic>
          <p:pic>
            <p:nvPicPr>
              <p:cNvPr id="10" name="Picture 9" descr="latex-image-1.pdf">
                <a:extLst>
                  <a:ext uri="{FF2B5EF4-FFF2-40B4-BE49-F238E27FC236}">
                    <a16:creationId xmlns:a16="http://schemas.microsoft.com/office/drawing/2014/main" id="{EBA92DFB-5FE8-4D4F-AC62-E9BE9302A9D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3068007"/>
                <a:ext cx="873289" cy="172502"/>
              </a:xfrm>
              <a:prstGeom prst="rect">
                <a:avLst/>
              </a:prstGeom>
            </p:spPr>
          </p:pic>
          <p:sp>
            <p:nvSpPr>
              <p:cNvPr id="11" name="TextBox 10">
                <a:extLst>
                  <a:ext uri="{FF2B5EF4-FFF2-40B4-BE49-F238E27FC236}">
                    <a16:creationId xmlns:a16="http://schemas.microsoft.com/office/drawing/2014/main" id="{BEBE71A2-1A24-314D-A527-D624E1B57A65}"/>
                  </a:ext>
                </a:extLst>
              </p:cNvPr>
              <p:cNvSpPr txBox="1"/>
              <p:nvPr/>
            </p:nvSpPr>
            <p:spPr>
              <a:xfrm>
                <a:off x="925639" y="2671982"/>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Numerically</a:t>
                </a:r>
              </a:p>
            </p:txBody>
          </p:sp>
          <p:sp>
            <p:nvSpPr>
              <p:cNvPr id="12" name="TextBox 11">
                <a:extLst>
                  <a:ext uri="{FF2B5EF4-FFF2-40B4-BE49-F238E27FC236}">
                    <a16:creationId xmlns:a16="http://schemas.microsoft.com/office/drawing/2014/main" id="{6FC96525-6868-F143-8F0A-5E9955072C39}"/>
                  </a:ext>
                </a:extLst>
              </p:cNvPr>
              <p:cNvSpPr txBox="1"/>
              <p:nvPr/>
            </p:nvSpPr>
            <p:spPr>
              <a:xfrm>
                <a:off x="925639" y="3191762"/>
                <a:ext cx="228904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Numerically or analytically</a:t>
                </a:r>
              </a:p>
            </p:txBody>
          </p:sp>
        </p:grpSp>
        <p:grpSp>
          <p:nvGrpSpPr>
            <p:cNvPr id="13" name="Group 12">
              <a:extLst>
                <a:ext uri="{FF2B5EF4-FFF2-40B4-BE49-F238E27FC236}">
                  <a16:creationId xmlns:a16="http://schemas.microsoft.com/office/drawing/2014/main" id="{065460BB-02AD-4745-B24D-40E04910A9AB}"/>
                </a:ext>
              </a:extLst>
            </p:cNvPr>
            <p:cNvGrpSpPr/>
            <p:nvPr/>
          </p:nvGrpSpPr>
          <p:grpSpPr>
            <a:xfrm>
              <a:off x="669114" y="4144673"/>
              <a:ext cx="2894946" cy="2048441"/>
              <a:chOff x="669114" y="4144673"/>
              <a:chExt cx="2894946" cy="2048441"/>
            </a:xfrm>
          </p:grpSpPr>
          <p:sp>
            <p:nvSpPr>
              <p:cNvPr id="14" name="Rounded Rectangle 13">
                <a:extLst>
                  <a:ext uri="{FF2B5EF4-FFF2-40B4-BE49-F238E27FC236}">
                    <a16:creationId xmlns:a16="http://schemas.microsoft.com/office/drawing/2014/main" id="{4FE2D69F-6A1D-0545-A05A-A7402B22A211}"/>
                  </a:ext>
                </a:extLst>
              </p:cNvPr>
              <p:cNvSpPr/>
              <p:nvPr/>
            </p:nvSpPr>
            <p:spPr>
              <a:xfrm>
                <a:off x="669114" y="4144673"/>
                <a:ext cx="2894946" cy="2048441"/>
              </a:xfrm>
              <a:prstGeom prst="roundRect">
                <a:avLst>
                  <a:gd name="adj" fmla="val 4512"/>
                </a:avLst>
              </a:prstGeom>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Cladding</a:t>
                </a:r>
              </a:p>
            </p:txBody>
          </p:sp>
          <p:pic>
            <p:nvPicPr>
              <p:cNvPr id="15" name="Picture 14" descr="latex-image-1.pdf">
                <a:extLst>
                  <a:ext uri="{FF2B5EF4-FFF2-40B4-BE49-F238E27FC236}">
                    <a16:creationId xmlns:a16="http://schemas.microsoft.com/office/drawing/2014/main" id="{24F53964-96BA-5C4C-8F78-FC7EFC5DC0B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5622121"/>
                <a:ext cx="873289" cy="172502"/>
              </a:xfrm>
              <a:prstGeom prst="rect">
                <a:avLst/>
              </a:prstGeom>
            </p:spPr>
          </p:pic>
          <p:pic>
            <p:nvPicPr>
              <p:cNvPr id="16" name="Picture 15" descr="latex-image-1.pdf">
                <a:extLst>
                  <a:ext uri="{FF2B5EF4-FFF2-40B4-BE49-F238E27FC236}">
                    <a16:creationId xmlns:a16="http://schemas.microsoft.com/office/drawing/2014/main" id="{A059926A-5859-504D-AD5C-2D5E055A0F8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4576252"/>
                <a:ext cx="2289040" cy="449251"/>
              </a:xfrm>
              <a:prstGeom prst="rect">
                <a:avLst/>
              </a:prstGeom>
            </p:spPr>
          </p:pic>
          <p:sp>
            <p:nvSpPr>
              <p:cNvPr id="17" name="TextBox 16">
                <a:extLst>
                  <a:ext uri="{FF2B5EF4-FFF2-40B4-BE49-F238E27FC236}">
                    <a16:creationId xmlns:a16="http://schemas.microsoft.com/office/drawing/2014/main" id="{17B99C1F-F09E-CC4C-AF21-43E10E1F88F3}"/>
                  </a:ext>
                </a:extLst>
              </p:cNvPr>
              <p:cNvSpPr txBox="1"/>
              <p:nvPr/>
            </p:nvSpPr>
            <p:spPr>
              <a:xfrm>
                <a:off x="883935" y="5025503"/>
                <a:ext cx="228904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Numerically or analytically</a:t>
                </a:r>
              </a:p>
            </p:txBody>
          </p:sp>
          <p:sp>
            <p:nvSpPr>
              <p:cNvPr id="18" name="TextBox 17">
                <a:extLst>
                  <a:ext uri="{FF2B5EF4-FFF2-40B4-BE49-F238E27FC236}">
                    <a16:creationId xmlns:a16="http://schemas.microsoft.com/office/drawing/2014/main" id="{BCD2163D-32FA-974C-9864-9B0352C1DEFE}"/>
                  </a:ext>
                </a:extLst>
              </p:cNvPr>
              <p:cNvSpPr txBox="1"/>
              <p:nvPr/>
            </p:nvSpPr>
            <p:spPr>
              <a:xfrm>
                <a:off x="925639" y="5794623"/>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Numerically</a:t>
                </a:r>
              </a:p>
            </p:txBody>
          </p:sp>
        </p:grpSp>
      </p:grpSp>
    </p:spTree>
    <p:extLst>
      <p:ext uri="{BB962C8B-B14F-4D97-AF65-F5344CB8AC3E}">
        <p14:creationId xmlns:p14="http://schemas.microsoft.com/office/powerpoint/2010/main" val="59645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441A0-CC03-F844-A1C6-64D4DEB4192D}"/>
              </a:ext>
            </a:extLst>
          </p:cNvPr>
          <p:cNvSpPr>
            <a:spLocks noGrp="1"/>
          </p:cNvSpPr>
          <p:nvPr>
            <p:ph type="title"/>
          </p:nvPr>
        </p:nvSpPr>
        <p:spPr/>
        <p:txBody>
          <a:bodyPr/>
          <a:lstStyle/>
          <a:p>
            <a:r>
              <a:rPr lang="en-US" dirty="0"/>
              <a:t>Various approaches to model the fuel rod</a:t>
            </a:r>
          </a:p>
        </p:txBody>
      </p:sp>
      <p:sp>
        <p:nvSpPr>
          <p:cNvPr id="4" name="Slide Number Placeholder 3">
            <a:extLst>
              <a:ext uri="{FF2B5EF4-FFF2-40B4-BE49-F238E27FC236}">
                <a16:creationId xmlns:a16="http://schemas.microsoft.com/office/drawing/2014/main" id="{FC804B3F-CDE5-6244-8599-3800308D76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337B30AA-CA87-9D4B-AE43-4F07D71EC3F8}"/>
              </a:ext>
            </a:extLst>
          </p:cNvPr>
          <p:cNvGrpSpPr/>
          <p:nvPr/>
        </p:nvGrpSpPr>
        <p:grpSpPr>
          <a:xfrm>
            <a:off x="1759403" y="1825643"/>
            <a:ext cx="8673194" cy="4713270"/>
            <a:chOff x="166914" y="1881935"/>
            <a:chExt cx="8673194" cy="4713270"/>
          </a:xfrm>
        </p:grpSpPr>
        <p:sp>
          <p:nvSpPr>
            <p:cNvPr id="5" name="Pentagon 4">
              <a:extLst>
                <a:ext uri="{FF2B5EF4-FFF2-40B4-BE49-F238E27FC236}">
                  <a16:creationId xmlns:a16="http://schemas.microsoft.com/office/drawing/2014/main" id="{93BFA86E-E31E-7B44-9880-3787A953C6A8}"/>
                </a:ext>
              </a:extLst>
            </p:cNvPr>
            <p:cNvSpPr/>
            <p:nvPr/>
          </p:nvSpPr>
          <p:spPr>
            <a:xfrm rot="16200000">
              <a:off x="-1722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 cost</a:t>
              </a:r>
            </a:p>
          </p:txBody>
        </p:sp>
        <p:sp>
          <p:nvSpPr>
            <p:cNvPr id="6" name="Pentagon 5">
              <a:extLst>
                <a:ext uri="{FF2B5EF4-FFF2-40B4-BE49-F238E27FC236}">
                  <a16:creationId xmlns:a16="http://schemas.microsoft.com/office/drawing/2014/main" id="{D7C5EE58-63B6-5841-A58C-A792006E65C7}"/>
                </a:ext>
              </a:extLst>
            </p:cNvPr>
            <p:cNvSpPr/>
            <p:nvPr/>
          </p:nvSpPr>
          <p:spPr>
            <a:xfrm rot="16200000">
              <a:off x="6369957"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Accuracy</a:t>
              </a:r>
            </a:p>
          </p:txBody>
        </p:sp>
        <p:grpSp>
          <p:nvGrpSpPr>
            <p:cNvPr id="7" name="Group 6">
              <a:extLst>
                <a:ext uri="{FF2B5EF4-FFF2-40B4-BE49-F238E27FC236}">
                  <a16:creationId xmlns:a16="http://schemas.microsoft.com/office/drawing/2014/main" id="{8B948493-D23E-2046-8DE4-BBCEB698358C}"/>
                </a:ext>
              </a:extLst>
            </p:cNvPr>
            <p:cNvGrpSpPr/>
            <p:nvPr/>
          </p:nvGrpSpPr>
          <p:grpSpPr>
            <a:xfrm>
              <a:off x="662592" y="1881935"/>
              <a:ext cx="7596943" cy="1175798"/>
              <a:chOff x="662592" y="1881935"/>
              <a:chExt cx="7596943" cy="1175798"/>
            </a:xfrm>
          </p:grpSpPr>
          <p:pic>
            <p:nvPicPr>
              <p:cNvPr id="8" name="Picture 7">
                <a:extLst>
                  <a:ext uri="{FF2B5EF4-FFF2-40B4-BE49-F238E27FC236}">
                    <a16:creationId xmlns:a16="http://schemas.microsoft.com/office/drawing/2014/main" id="{808F2DBF-09C3-B646-85F4-34AAF5247754}"/>
                  </a:ext>
                </a:extLst>
              </p:cNvPr>
              <p:cNvPicPr>
                <a:picLocks noChangeAspect="1"/>
              </p:cNvPicPr>
              <p:nvPr/>
            </p:nvPicPr>
            <p:blipFill>
              <a:blip r:embed="rId2" cstate="screen">
                <a:alphaModFix amt="56000"/>
                <a:extLst>
                  <a:ext uri="{28A0092B-C50C-407E-A947-70E740481C1C}">
                    <a14:useLocalDpi xmlns:a14="http://schemas.microsoft.com/office/drawing/2010/main"/>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79DA24B-CA6E-EE4E-84DB-A1D945847E99}"/>
                  </a:ext>
                </a:extLst>
              </p:cNvPr>
              <p:cNvSpPr txBox="1"/>
              <p:nvPr/>
            </p:nvSpPr>
            <p:spPr>
              <a:xfrm>
                <a:off x="747487" y="226376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full 3D</a:t>
                </a:r>
              </a:p>
            </p:txBody>
          </p:sp>
        </p:grpSp>
        <p:grpSp>
          <p:nvGrpSpPr>
            <p:cNvPr id="10" name="Group 9">
              <a:extLst>
                <a:ext uri="{FF2B5EF4-FFF2-40B4-BE49-F238E27FC236}">
                  <a16:creationId xmlns:a16="http://schemas.microsoft.com/office/drawing/2014/main" id="{77424C8B-E7ED-224B-BB1F-137B3C6B7CD0}"/>
                </a:ext>
              </a:extLst>
            </p:cNvPr>
            <p:cNvGrpSpPr/>
            <p:nvPr/>
          </p:nvGrpSpPr>
          <p:grpSpPr>
            <a:xfrm>
              <a:off x="747486" y="3138120"/>
              <a:ext cx="7512048" cy="526414"/>
              <a:chOff x="747486" y="3138120"/>
              <a:chExt cx="7512048" cy="526414"/>
            </a:xfrm>
          </p:grpSpPr>
          <p:pic>
            <p:nvPicPr>
              <p:cNvPr id="11" name="Picture 10" descr="2D_asisymmetric_discrete_pellet.png">
                <a:extLst>
                  <a:ext uri="{FF2B5EF4-FFF2-40B4-BE49-F238E27FC236}">
                    <a16:creationId xmlns:a16="http://schemas.microsoft.com/office/drawing/2014/main" id="{785BEA31-2E48-1747-A81B-2FDD7A97A033}"/>
                  </a:ext>
                </a:extLst>
              </p:cNvPr>
              <p:cNvPicPr>
                <a:picLocks noChangeAspect="1"/>
              </p:cNvPicPr>
              <p:nvPr/>
            </p:nvPicPr>
            <p:blipFill>
              <a:blip r:embed="rId3">
                <a:alphaModFix amt="60000"/>
                <a:extLst>
                  <a:ext uri="{28A0092B-C50C-407E-A947-70E740481C1C}">
                    <a14:useLocalDpi xmlns:a14="http://schemas.microsoft.com/office/drawing/2010/main"/>
                  </a:ext>
                </a:extLst>
              </a:blip>
              <a:stretch>
                <a:fillRect/>
              </a:stretch>
            </p:blipFill>
            <p:spPr>
              <a:xfrm>
                <a:off x="834578" y="3138120"/>
                <a:ext cx="7420806" cy="427052"/>
              </a:xfrm>
              <a:prstGeom prst="rect">
                <a:avLst/>
              </a:prstGeom>
            </p:spPr>
          </p:pic>
          <p:sp>
            <p:nvSpPr>
              <p:cNvPr id="12" name="TextBox 11">
                <a:extLst>
                  <a:ext uri="{FF2B5EF4-FFF2-40B4-BE49-F238E27FC236}">
                    <a16:creationId xmlns:a16="http://schemas.microsoft.com/office/drawing/2014/main" id="{BB47A6DD-15F7-B34E-8569-4050FE004444}"/>
                  </a:ext>
                </a:extLst>
              </p:cNvPr>
              <p:cNvSpPr txBox="1"/>
              <p:nvPr/>
            </p:nvSpPr>
            <p:spPr>
              <a:xfrm>
                <a:off x="747486" y="3202869"/>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discrete pellets </a:t>
                </a:r>
              </a:p>
            </p:txBody>
          </p:sp>
        </p:grpSp>
        <p:grpSp>
          <p:nvGrpSpPr>
            <p:cNvPr id="13" name="Group 12">
              <a:extLst>
                <a:ext uri="{FF2B5EF4-FFF2-40B4-BE49-F238E27FC236}">
                  <a16:creationId xmlns:a16="http://schemas.microsoft.com/office/drawing/2014/main" id="{895D7327-9144-704F-AAB2-666DA0A78874}"/>
                </a:ext>
              </a:extLst>
            </p:cNvPr>
            <p:cNvGrpSpPr/>
            <p:nvPr/>
          </p:nvGrpSpPr>
          <p:grpSpPr>
            <a:xfrm>
              <a:off x="747486" y="3956978"/>
              <a:ext cx="7512048" cy="513101"/>
              <a:chOff x="747486" y="3956978"/>
              <a:chExt cx="7512048" cy="513101"/>
            </a:xfrm>
          </p:grpSpPr>
          <p:pic>
            <p:nvPicPr>
              <p:cNvPr id="14" name="Picture 13" descr="2D_asisymmetric_smeared_pellet.png">
                <a:extLst>
                  <a:ext uri="{FF2B5EF4-FFF2-40B4-BE49-F238E27FC236}">
                    <a16:creationId xmlns:a16="http://schemas.microsoft.com/office/drawing/2014/main" id="{CC7E59EE-F54E-0F47-B3AE-A43E32F3A633}"/>
                  </a:ext>
                </a:extLst>
              </p:cNvPr>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834578" y="3956978"/>
                <a:ext cx="7320636" cy="417458"/>
              </a:xfrm>
              <a:prstGeom prst="rect">
                <a:avLst/>
              </a:prstGeom>
            </p:spPr>
          </p:pic>
          <p:sp>
            <p:nvSpPr>
              <p:cNvPr id="15" name="TextBox 14">
                <a:extLst>
                  <a:ext uri="{FF2B5EF4-FFF2-40B4-BE49-F238E27FC236}">
                    <a16:creationId xmlns:a16="http://schemas.microsoft.com/office/drawing/2014/main" id="{0637BFDB-3C0F-BD4C-BCA9-4F64CF0FD5A4}"/>
                  </a:ext>
                </a:extLst>
              </p:cNvPr>
              <p:cNvSpPr txBox="1"/>
              <p:nvPr/>
            </p:nvSpPr>
            <p:spPr>
              <a:xfrm>
                <a:off x="747486" y="400841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smeared pellets </a:t>
                </a:r>
              </a:p>
            </p:txBody>
          </p:sp>
        </p:grpSp>
        <p:sp>
          <p:nvSpPr>
            <p:cNvPr id="16" name="TextBox 15">
              <a:extLst>
                <a:ext uri="{FF2B5EF4-FFF2-40B4-BE49-F238E27FC236}">
                  <a16:creationId xmlns:a16="http://schemas.microsoft.com/office/drawing/2014/main" id="{27FDE8FA-A8B9-AC43-8EF6-0F16A9408138}"/>
                </a:ext>
              </a:extLst>
            </p:cNvPr>
            <p:cNvSpPr txBox="1"/>
            <p:nvPr/>
          </p:nvSpPr>
          <p:spPr>
            <a:xfrm>
              <a:off x="747487" y="4554732"/>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multiple 1D slices (1.5D)</a:t>
              </a:r>
            </a:p>
          </p:txBody>
        </p:sp>
        <p:sp>
          <p:nvSpPr>
            <p:cNvPr id="17" name="TextBox 16">
              <a:extLst>
                <a:ext uri="{FF2B5EF4-FFF2-40B4-BE49-F238E27FC236}">
                  <a16:creationId xmlns:a16="http://schemas.microsoft.com/office/drawing/2014/main" id="{6EFCA401-F71D-8E48-BB2A-02DD829B3C48}"/>
                </a:ext>
              </a:extLst>
            </p:cNvPr>
            <p:cNvSpPr txBox="1"/>
            <p:nvPr/>
          </p:nvSpPr>
          <p:spPr>
            <a:xfrm>
              <a:off x="747487" y="5544875"/>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1D</a:t>
              </a:r>
            </a:p>
          </p:txBody>
        </p:sp>
        <p:sp>
          <p:nvSpPr>
            <p:cNvPr id="18" name="TextBox 17">
              <a:extLst>
                <a:ext uri="{FF2B5EF4-FFF2-40B4-BE49-F238E27FC236}">
                  <a16:creationId xmlns:a16="http://schemas.microsoft.com/office/drawing/2014/main" id="{C0A8F698-B416-2F42-BB58-4010A7E544AC}"/>
                </a:ext>
              </a:extLst>
            </p:cNvPr>
            <p:cNvSpPr txBox="1"/>
            <p:nvPr/>
          </p:nvSpPr>
          <p:spPr>
            <a:xfrm>
              <a:off x="747486" y="6133540"/>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state, 1D (analytical)</a:t>
              </a:r>
            </a:p>
          </p:txBody>
        </p:sp>
        <p:sp>
          <p:nvSpPr>
            <p:cNvPr id="19" name="TextBox 18">
              <a:extLst>
                <a:ext uri="{FF2B5EF4-FFF2-40B4-BE49-F238E27FC236}">
                  <a16:creationId xmlns:a16="http://schemas.microsoft.com/office/drawing/2014/main" id="{98E05B44-21EE-2E44-AD29-988C20FC41DB}"/>
                </a:ext>
              </a:extLst>
            </p:cNvPr>
            <p:cNvSpPr txBox="1"/>
            <p:nvPr/>
          </p:nvSpPr>
          <p:spPr>
            <a:xfrm>
              <a:off x="747487" y="509767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multiple 1D slices (1.5 D)</a:t>
              </a:r>
            </a:p>
          </p:txBody>
        </p:sp>
      </p:grpSp>
    </p:spTree>
    <p:extLst>
      <p:ext uri="{BB962C8B-B14F-4D97-AF65-F5344CB8AC3E}">
        <p14:creationId xmlns:p14="http://schemas.microsoft.com/office/powerpoint/2010/main" val="1878103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2309-F6B8-4F48-8217-6BDBC49154EA}"/>
              </a:ext>
            </a:extLst>
          </p:cNvPr>
          <p:cNvSpPr>
            <a:spLocks noGrp="1"/>
          </p:cNvSpPr>
          <p:nvPr>
            <p:ph type="title"/>
          </p:nvPr>
        </p:nvSpPr>
        <p:spPr/>
        <p:txBody>
          <a:bodyPr/>
          <a:lstStyle/>
          <a:p>
            <a:r>
              <a:rPr lang="en-US" dirty="0"/>
              <a:t>Early fuel performance codes were made for either steady state or transient operation</a:t>
            </a:r>
          </a:p>
        </p:txBody>
      </p:sp>
      <p:sp>
        <p:nvSpPr>
          <p:cNvPr id="3" name="Content Placeholder 2">
            <a:extLst>
              <a:ext uri="{FF2B5EF4-FFF2-40B4-BE49-F238E27FC236}">
                <a16:creationId xmlns:a16="http://schemas.microsoft.com/office/drawing/2014/main" id="{7E68C1F6-24CC-BE4D-828C-64D3CE196011}"/>
              </a:ext>
            </a:extLst>
          </p:cNvPr>
          <p:cNvSpPr>
            <a:spLocks noGrp="1"/>
          </p:cNvSpPr>
          <p:nvPr>
            <p:ph idx="1"/>
          </p:nvPr>
        </p:nvSpPr>
        <p:spPr/>
        <p:txBody>
          <a:bodyPr>
            <a:normAutofit fontScale="92500" lnSpcReduction="10000"/>
          </a:bodyPr>
          <a:lstStyle/>
          <a:p>
            <a:r>
              <a:rPr lang="en-US" dirty="0"/>
              <a:t>Steady state codes</a:t>
            </a:r>
          </a:p>
          <a:p>
            <a:pPr lvl="1"/>
            <a:r>
              <a:rPr lang="en-US" dirty="0"/>
              <a:t>Leave off the time derivative part of the heat equation</a:t>
            </a:r>
          </a:p>
          <a:p>
            <a:pPr lvl="1"/>
            <a:r>
              <a:rPr lang="en-US" dirty="0"/>
              <a:t>The material properties still evolve with time as a function of burnup</a:t>
            </a:r>
          </a:p>
          <a:p>
            <a:pPr lvl="1"/>
            <a:r>
              <a:rPr lang="en-US" dirty="0"/>
              <a:t>The volumetric changes in the fuel are also a function of burnup</a:t>
            </a:r>
          </a:p>
          <a:p>
            <a:pPr lvl="1"/>
            <a:r>
              <a:rPr lang="en-US" dirty="0"/>
              <a:t>Creep of fuel and cladding change with time</a:t>
            </a:r>
          </a:p>
          <a:p>
            <a:r>
              <a:rPr lang="en-US" dirty="0"/>
              <a:t>Transient codes</a:t>
            </a:r>
          </a:p>
          <a:p>
            <a:pPr lvl="1"/>
            <a:r>
              <a:rPr lang="en-US" dirty="0"/>
              <a:t>Include the time derivative</a:t>
            </a:r>
          </a:p>
          <a:p>
            <a:pPr lvl="1"/>
            <a:r>
              <a:rPr lang="en-US" dirty="0"/>
              <a:t>Have similar burnup dependent models like steady state codes, but don’t include creep</a:t>
            </a:r>
          </a:p>
          <a:p>
            <a:pPr lvl="1"/>
            <a:r>
              <a:rPr lang="en-US" dirty="0"/>
              <a:t>Have additional models for rapid transients</a:t>
            </a:r>
          </a:p>
        </p:txBody>
      </p:sp>
      <p:sp>
        <p:nvSpPr>
          <p:cNvPr id="4" name="Slide Number Placeholder 3">
            <a:extLst>
              <a:ext uri="{FF2B5EF4-FFF2-40B4-BE49-F238E27FC236}">
                <a16:creationId xmlns:a16="http://schemas.microsoft.com/office/drawing/2014/main" id="{3A3E68FD-5B30-4149-834A-D9EA58C202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3E7C1D5-AAE8-B044-8942-5FCA92ADBE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37600" y="2606219"/>
            <a:ext cx="1742375" cy="223109"/>
          </a:xfrm>
          <a:prstGeom prst="rect">
            <a:avLst/>
          </a:prstGeom>
        </p:spPr>
      </p:pic>
      <p:pic>
        <p:nvPicPr>
          <p:cNvPr id="6" name="Picture 5" descr="latex-image-1.pdf">
            <a:extLst>
              <a:ext uri="{FF2B5EF4-FFF2-40B4-BE49-F238E27FC236}">
                <a16:creationId xmlns:a16="http://schemas.microsoft.com/office/drawing/2014/main" id="{F103494B-D28F-5944-B925-73B8BF3904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0613" y="4317633"/>
            <a:ext cx="2085809" cy="409365"/>
          </a:xfrm>
          <a:prstGeom prst="rect">
            <a:avLst/>
          </a:prstGeom>
        </p:spPr>
      </p:pic>
    </p:spTree>
    <p:extLst>
      <p:ext uri="{BB962C8B-B14F-4D97-AF65-F5344CB8AC3E}">
        <p14:creationId xmlns:p14="http://schemas.microsoft.com/office/powerpoint/2010/main" val="116987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0893-1B93-C044-8C1F-594FD0B80723}"/>
              </a:ext>
            </a:extLst>
          </p:cNvPr>
          <p:cNvSpPr>
            <a:spLocks noGrp="1"/>
          </p:cNvSpPr>
          <p:nvPr>
            <p:ph type="title"/>
          </p:nvPr>
        </p:nvSpPr>
        <p:spPr/>
        <p:txBody>
          <a:bodyPr/>
          <a:lstStyle/>
          <a:p>
            <a:r>
              <a:rPr lang="en-US" dirty="0"/>
              <a:t>Start with FRAPCON</a:t>
            </a:r>
          </a:p>
        </p:txBody>
      </p:sp>
      <p:sp>
        <p:nvSpPr>
          <p:cNvPr id="4" name="Slide Number Placeholder 3">
            <a:extLst>
              <a:ext uri="{FF2B5EF4-FFF2-40B4-BE49-F238E27FC236}">
                <a16:creationId xmlns:a16="http://schemas.microsoft.com/office/drawing/2014/main" id="{8E4E27D0-E652-5A47-832F-B7DD050083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BDBA099-65AA-5C4C-916F-0AA1439B8794}"/>
              </a:ext>
            </a:extLst>
          </p:cNvPr>
          <p:cNvGrpSpPr/>
          <p:nvPr/>
        </p:nvGrpSpPr>
        <p:grpSpPr>
          <a:xfrm>
            <a:off x="1759403" y="1825643"/>
            <a:ext cx="8673194" cy="4713270"/>
            <a:chOff x="166914" y="1881935"/>
            <a:chExt cx="8673194" cy="4713270"/>
          </a:xfrm>
        </p:grpSpPr>
        <p:sp>
          <p:nvSpPr>
            <p:cNvPr id="6" name="Pentagon 5">
              <a:extLst>
                <a:ext uri="{FF2B5EF4-FFF2-40B4-BE49-F238E27FC236}">
                  <a16:creationId xmlns:a16="http://schemas.microsoft.com/office/drawing/2014/main" id="{28A4253E-F173-AF47-8A45-250EF90F22AC}"/>
                </a:ext>
              </a:extLst>
            </p:cNvPr>
            <p:cNvSpPr/>
            <p:nvPr/>
          </p:nvSpPr>
          <p:spPr>
            <a:xfrm rot="16200000">
              <a:off x="-1722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 cost</a:t>
              </a:r>
            </a:p>
          </p:txBody>
        </p:sp>
        <p:sp>
          <p:nvSpPr>
            <p:cNvPr id="7" name="Pentagon 6">
              <a:extLst>
                <a:ext uri="{FF2B5EF4-FFF2-40B4-BE49-F238E27FC236}">
                  <a16:creationId xmlns:a16="http://schemas.microsoft.com/office/drawing/2014/main" id="{690B6B56-DC7A-4D43-BA65-F0904C525BA9}"/>
                </a:ext>
              </a:extLst>
            </p:cNvPr>
            <p:cNvSpPr/>
            <p:nvPr/>
          </p:nvSpPr>
          <p:spPr>
            <a:xfrm rot="16200000">
              <a:off x="6369957"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Accuracy</a:t>
              </a:r>
            </a:p>
          </p:txBody>
        </p:sp>
        <p:grpSp>
          <p:nvGrpSpPr>
            <p:cNvPr id="8" name="Group 7">
              <a:extLst>
                <a:ext uri="{FF2B5EF4-FFF2-40B4-BE49-F238E27FC236}">
                  <a16:creationId xmlns:a16="http://schemas.microsoft.com/office/drawing/2014/main" id="{1CD92476-7A6E-014B-9EAF-8AB58C552DB2}"/>
                </a:ext>
              </a:extLst>
            </p:cNvPr>
            <p:cNvGrpSpPr/>
            <p:nvPr/>
          </p:nvGrpSpPr>
          <p:grpSpPr>
            <a:xfrm>
              <a:off x="662592" y="1881935"/>
              <a:ext cx="7596943" cy="1175798"/>
              <a:chOff x="662592" y="1881935"/>
              <a:chExt cx="7596943" cy="1175798"/>
            </a:xfrm>
          </p:grpSpPr>
          <p:pic>
            <p:nvPicPr>
              <p:cNvPr id="19" name="Picture 18">
                <a:extLst>
                  <a:ext uri="{FF2B5EF4-FFF2-40B4-BE49-F238E27FC236}">
                    <a16:creationId xmlns:a16="http://schemas.microsoft.com/office/drawing/2014/main" id="{759D7FDC-67F2-0342-81DA-856D55ACD870}"/>
                  </a:ext>
                </a:extLst>
              </p:cNvPr>
              <p:cNvPicPr>
                <a:picLocks noChangeAspect="1"/>
              </p:cNvPicPr>
              <p:nvPr/>
            </p:nvPicPr>
            <p:blipFill>
              <a:blip r:embed="rId2" cstate="screen">
                <a:alphaModFix amt="56000"/>
                <a:extLst>
                  <a:ext uri="{28A0092B-C50C-407E-A947-70E740481C1C}">
                    <a14:useLocalDpi xmlns:a14="http://schemas.microsoft.com/office/drawing/2010/main"/>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50536B09-A6F1-764F-BDF4-2CB568A07FE7}"/>
                  </a:ext>
                </a:extLst>
              </p:cNvPr>
              <p:cNvSpPr txBox="1"/>
              <p:nvPr/>
            </p:nvSpPr>
            <p:spPr>
              <a:xfrm>
                <a:off x="747487" y="226376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full 3D</a:t>
                </a:r>
              </a:p>
            </p:txBody>
          </p:sp>
        </p:grpSp>
        <p:grpSp>
          <p:nvGrpSpPr>
            <p:cNvPr id="9" name="Group 8">
              <a:extLst>
                <a:ext uri="{FF2B5EF4-FFF2-40B4-BE49-F238E27FC236}">
                  <a16:creationId xmlns:a16="http://schemas.microsoft.com/office/drawing/2014/main" id="{F39FD278-2902-1A48-8CD0-F16C1DE76BAD}"/>
                </a:ext>
              </a:extLst>
            </p:cNvPr>
            <p:cNvGrpSpPr/>
            <p:nvPr/>
          </p:nvGrpSpPr>
          <p:grpSpPr>
            <a:xfrm>
              <a:off x="747486" y="3138120"/>
              <a:ext cx="7512048" cy="526414"/>
              <a:chOff x="747486" y="3138120"/>
              <a:chExt cx="7512048" cy="526414"/>
            </a:xfrm>
          </p:grpSpPr>
          <p:pic>
            <p:nvPicPr>
              <p:cNvPr id="17" name="Picture 16" descr="2D_asisymmetric_discrete_pellet.png">
                <a:extLst>
                  <a:ext uri="{FF2B5EF4-FFF2-40B4-BE49-F238E27FC236}">
                    <a16:creationId xmlns:a16="http://schemas.microsoft.com/office/drawing/2014/main" id="{AD1C1FA4-827C-2B4D-AC83-B89474B713C5}"/>
                  </a:ext>
                </a:extLst>
              </p:cNvPr>
              <p:cNvPicPr>
                <a:picLocks noChangeAspect="1"/>
              </p:cNvPicPr>
              <p:nvPr/>
            </p:nvPicPr>
            <p:blipFill>
              <a:blip r:embed="rId3">
                <a:alphaModFix amt="60000"/>
                <a:extLst>
                  <a:ext uri="{28A0092B-C50C-407E-A947-70E740481C1C}">
                    <a14:useLocalDpi xmlns:a14="http://schemas.microsoft.com/office/drawing/2010/main"/>
                  </a:ext>
                </a:extLst>
              </a:blip>
              <a:stretch>
                <a:fillRect/>
              </a:stretch>
            </p:blipFill>
            <p:spPr>
              <a:xfrm>
                <a:off x="834578" y="3138120"/>
                <a:ext cx="7420806" cy="427052"/>
              </a:xfrm>
              <a:prstGeom prst="rect">
                <a:avLst/>
              </a:prstGeom>
            </p:spPr>
          </p:pic>
          <p:sp>
            <p:nvSpPr>
              <p:cNvPr id="18" name="TextBox 17">
                <a:extLst>
                  <a:ext uri="{FF2B5EF4-FFF2-40B4-BE49-F238E27FC236}">
                    <a16:creationId xmlns:a16="http://schemas.microsoft.com/office/drawing/2014/main" id="{708A3E1B-E4EE-4A46-8DB7-9FA93BA9319C}"/>
                  </a:ext>
                </a:extLst>
              </p:cNvPr>
              <p:cNvSpPr txBox="1"/>
              <p:nvPr/>
            </p:nvSpPr>
            <p:spPr>
              <a:xfrm>
                <a:off x="747486" y="3202869"/>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discrete pellets </a:t>
                </a:r>
              </a:p>
            </p:txBody>
          </p:sp>
        </p:grpSp>
        <p:grpSp>
          <p:nvGrpSpPr>
            <p:cNvPr id="10" name="Group 9">
              <a:extLst>
                <a:ext uri="{FF2B5EF4-FFF2-40B4-BE49-F238E27FC236}">
                  <a16:creationId xmlns:a16="http://schemas.microsoft.com/office/drawing/2014/main" id="{F3CF022D-4513-A24A-9E89-66DF8963B793}"/>
                </a:ext>
              </a:extLst>
            </p:cNvPr>
            <p:cNvGrpSpPr/>
            <p:nvPr/>
          </p:nvGrpSpPr>
          <p:grpSpPr>
            <a:xfrm>
              <a:off x="747486" y="3956978"/>
              <a:ext cx="7512048" cy="513101"/>
              <a:chOff x="747486" y="3956978"/>
              <a:chExt cx="7512048" cy="513101"/>
            </a:xfrm>
          </p:grpSpPr>
          <p:pic>
            <p:nvPicPr>
              <p:cNvPr id="15" name="Picture 14" descr="2D_asisymmetric_smeared_pellet.png">
                <a:extLst>
                  <a:ext uri="{FF2B5EF4-FFF2-40B4-BE49-F238E27FC236}">
                    <a16:creationId xmlns:a16="http://schemas.microsoft.com/office/drawing/2014/main" id="{4B9ACC63-5B67-6149-8BAD-01A22330B16B}"/>
                  </a:ext>
                </a:extLst>
              </p:cNvPr>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834578" y="3956978"/>
                <a:ext cx="7320636" cy="417458"/>
              </a:xfrm>
              <a:prstGeom prst="rect">
                <a:avLst/>
              </a:prstGeom>
            </p:spPr>
          </p:pic>
          <p:sp>
            <p:nvSpPr>
              <p:cNvPr id="16" name="TextBox 15">
                <a:extLst>
                  <a:ext uri="{FF2B5EF4-FFF2-40B4-BE49-F238E27FC236}">
                    <a16:creationId xmlns:a16="http://schemas.microsoft.com/office/drawing/2014/main" id="{16F162D9-521F-3246-A8C2-7EF8E98835D8}"/>
                  </a:ext>
                </a:extLst>
              </p:cNvPr>
              <p:cNvSpPr txBox="1"/>
              <p:nvPr/>
            </p:nvSpPr>
            <p:spPr>
              <a:xfrm>
                <a:off x="747486" y="400841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smeared pellets </a:t>
                </a:r>
              </a:p>
            </p:txBody>
          </p:sp>
        </p:grpSp>
        <p:sp>
          <p:nvSpPr>
            <p:cNvPr id="11" name="TextBox 10">
              <a:extLst>
                <a:ext uri="{FF2B5EF4-FFF2-40B4-BE49-F238E27FC236}">
                  <a16:creationId xmlns:a16="http://schemas.microsoft.com/office/drawing/2014/main" id="{08D054DA-1189-734D-99E0-667A19260282}"/>
                </a:ext>
              </a:extLst>
            </p:cNvPr>
            <p:cNvSpPr txBox="1"/>
            <p:nvPr/>
          </p:nvSpPr>
          <p:spPr>
            <a:xfrm>
              <a:off x="747487" y="4554732"/>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multiple 1D slices (1.5D)</a:t>
              </a:r>
            </a:p>
          </p:txBody>
        </p:sp>
        <p:sp>
          <p:nvSpPr>
            <p:cNvPr id="12" name="TextBox 11">
              <a:extLst>
                <a:ext uri="{FF2B5EF4-FFF2-40B4-BE49-F238E27FC236}">
                  <a16:creationId xmlns:a16="http://schemas.microsoft.com/office/drawing/2014/main" id="{372B518E-6AE5-A241-86B6-EAC58100562F}"/>
                </a:ext>
              </a:extLst>
            </p:cNvPr>
            <p:cNvSpPr txBox="1"/>
            <p:nvPr/>
          </p:nvSpPr>
          <p:spPr>
            <a:xfrm>
              <a:off x="747487" y="5544875"/>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1D</a:t>
              </a:r>
            </a:p>
          </p:txBody>
        </p:sp>
        <p:sp>
          <p:nvSpPr>
            <p:cNvPr id="13" name="TextBox 12">
              <a:extLst>
                <a:ext uri="{FF2B5EF4-FFF2-40B4-BE49-F238E27FC236}">
                  <a16:creationId xmlns:a16="http://schemas.microsoft.com/office/drawing/2014/main" id="{7E87BD8A-31C7-DE45-9822-D79C08222A5C}"/>
                </a:ext>
              </a:extLst>
            </p:cNvPr>
            <p:cNvSpPr txBox="1"/>
            <p:nvPr/>
          </p:nvSpPr>
          <p:spPr>
            <a:xfrm>
              <a:off x="747486" y="6133540"/>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state, 1D (analytical)</a:t>
              </a:r>
            </a:p>
          </p:txBody>
        </p:sp>
        <p:sp>
          <p:nvSpPr>
            <p:cNvPr id="14" name="TextBox 13">
              <a:extLst>
                <a:ext uri="{FF2B5EF4-FFF2-40B4-BE49-F238E27FC236}">
                  <a16:creationId xmlns:a16="http://schemas.microsoft.com/office/drawing/2014/main" id="{4D9F14F0-5409-D746-AB54-F216F85447F6}"/>
                </a:ext>
              </a:extLst>
            </p:cNvPr>
            <p:cNvSpPr txBox="1"/>
            <p:nvPr/>
          </p:nvSpPr>
          <p:spPr>
            <a:xfrm>
              <a:off x="747487" y="509767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multiple 1D slices (1.5 D)</a:t>
              </a:r>
            </a:p>
          </p:txBody>
        </p:sp>
      </p:grpSp>
      <p:sp>
        <p:nvSpPr>
          <p:cNvPr id="21" name="Rounded Rectangle 20">
            <a:extLst>
              <a:ext uri="{FF2B5EF4-FFF2-40B4-BE49-F238E27FC236}">
                <a16:creationId xmlns:a16="http://schemas.microsoft.com/office/drawing/2014/main" id="{2125612D-1830-4741-BBFE-0405835196F9}"/>
              </a:ext>
            </a:extLst>
          </p:cNvPr>
          <p:cNvSpPr/>
          <p:nvPr/>
        </p:nvSpPr>
        <p:spPr>
          <a:xfrm>
            <a:off x="3946967" y="5041382"/>
            <a:ext cx="4259484" cy="44720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7843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9846-DCB7-494E-852E-C122BF1D5A7C}"/>
              </a:ext>
            </a:extLst>
          </p:cNvPr>
          <p:cNvSpPr>
            <a:spLocks noGrp="1"/>
          </p:cNvSpPr>
          <p:nvPr>
            <p:ph type="title"/>
          </p:nvPr>
        </p:nvSpPr>
        <p:spPr/>
        <p:txBody>
          <a:bodyPr/>
          <a:lstStyle/>
          <a:p>
            <a:r>
              <a:rPr lang="en-US" dirty="0"/>
              <a:t>FRAPCON Flow Chart</a:t>
            </a:r>
          </a:p>
        </p:txBody>
      </p:sp>
      <p:sp>
        <p:nvSpPr>
          <p:cNvPr id="3" name="Content Placeholder 2">
            <a:extLst>
              <a:ext uri="{FF2B5EF4-FFF2-40B4-BE49-F238E27FC236}">
                <a16:creationId xmlns:a16="http://schemas.microsoft.com/office/drawing/2014/main" id="{63149604-9BE2-E147-A321-33C42E453DF2}"/>
              </a:ext>
            </a:extLst>
          </p:cNvPr>
          <p:cNvSpPr>
            <a:spLocks noGrp="1"/>
          </p:cNvSpPr>
          <p:nvPr>
            <p:ph idx="1"/>
          </p:nvPr>
        </p:nvSpPr>
        <p:spPr>
          <a:xfrm>
            <a:off x="609600" y="2160495"/>
            <a:ext cx="7104993" cy="3965670"/>
          </a:xfrm>
        </p:spPr>
        <p:txBody>
          <a:bodyPr/>
          <a:lstStyle/>
          <a:p>
            <a:r>
              <a:rPr lang="en-US" sz="2200" dirty="0"/>
              <a:t>FRAPCON is the NRC’s steady-state fuel performance code</a:t>
            </a:r>
          </a:p>
          <a:p>
            <a:r>
              <a:rPr lang="en-US" sz="2200" dirty="0"/>
              <a:t>FRAPCON has the ability to accurately calculate the high-burnup response of light-water reactor fuel rods</a:t>
            </a:r>
          </a:p>
          <a:p>
            <a:r>
              <a:rPr lang="en-US" sz="2200" dirty="0"/>
              <a:t>FRAPCON iterates to determine fuel rod temperatures, fuel and cladding deformation</a:t>
            </a:r>
          </a:p>
          <a:p>
            <a:r>
              <a:rPr lang="en-US" sz="2200" dirty="0"/>
              <a:t>This converged data is iterated to produce gas release, void volumes and plenum pressure </a:t>
            </a:r>
          </a:p>
          <a:p>
            <a:r>
              <a:rPr lang="en-US" sz="2200" dirty="0"/>
              <a:t>Then marches forward in time</a:t>
            </a:r>
          </a:p>
        </p:txBody>
      </p:sp>
      <p:sp>
        <p:nvSpPr>
          <p:cNvPr id="4" name="Slide Number Placeholder 3">
            <a:extLst>
              <a:ext uri="{FF2B5EF4-FFF2-40B4-BE49-F238E27FC236}">
                <a16:creationId xmlns:a16="http://schemas.microsoft.com/office/drawing/2014/main" id="{E5ECCA7D-531C-A14D-B4A1-3B1A1A84AC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4890F20-0F1F-9B46-964B-70F7D015BC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6451" y="563809"/>
            <a:ext cx="3066468" cy="5975104"/>
          </a:xfrm>
          <a:prstGeom prst="rect">
            <a:avLst/>
          </a:prstGeom>
        </p:spPr>
      </p:pic>
    </p:spTree>
    <p:extLst>
      <p:ext uri="{BB962C8B-B14F-4D97-AF65-F5344CB8AC3E}">
        <p14:creationId xmlns:p14="http://schemas.microsoft.com/office/powerpoint/2010/main" val="757608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0893-1B93-C044-8C1F-594FD0B80723}"/>
              </a:ext>
            </a:extLst>
          </p:cNvPr>
          <p:cNvSpPr>
            <a:spLocks noGrp="1"/>
          </p:cNvSpPr>
          <p:nvPr>
            <p:ph type="title"/>
          </p:nvPr>
        </p:nvSpPr>
        <p:spPr/>
        <p:txBody>
          <a:bodyPr/>
          <a:lstStyle/>
          <a:p>
            <a:r>
              <a:rPr lang="en-US" dirty="0"/>
              <a:t>FRAPTRAN</a:t>
            </a:r>
          </a:p>
        </p:txBody>
      </p:sp>
      <p:sp>
        <p:nvSpPr>
          <p:cNvPr id="4" name="Slide Number Placeholder 3">
            <a:extLst>
              <a:ext uri="{FF2B5EF4-FFF2-40B4-BE49-F238E27FC236}">
                <a16:creationId xmlns:a16="http://schemas.microsoft.com/office/drawing/2014/main" id="{8E4E27D0-E652-5A47-832F-B7DD050083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BDBA099-65AA-5C4C-916F-0AA1439B8794}"/>
              </a:ext>
            </a:extLst>
          </p:cNvPr>
          <p:cNvGrpSpPr/>
          <p:nvPr/>
        </p:nvGrpSpPr>
        <p:grpSpPr>
          <a:xfrm>
            <a:off x="1759403" y="1825643"/>
            <a:ext cx="8673194" cy="4713270"/>
            <a:chOff x="166914" y="1881935"/>
            <a:chExt cx="8673194" cy="4713270"/>
          </a:xfrm>
        </p:grpSpPr>
        <p:sp>
          <p:nvSpPr>
            <p:cNvPr id="6" name="Pentagon 5">
              <a:extLst>
                <a:ext uri="{FF2B5EF4-FFF2-40B4-BE49-F238E27FC236}">
                  <a16:creationId xmlns:a16="http://schemas.microsoft.com/office/drawing/2014/main" id="{28A4253E-F173-AF47-8A45-250EF90F22AC}"/>
                </a:ext>
              </a:extLst>
            </p:cNvPr>
            <p:cNvSpPr/>
            <p:nvPr/>
          </p:nvSpPr>
          <p:spPr>
            <a:xfrm rot="16200000">
              <a:off x="-1722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 cost</a:t>
              </a:r>
            </a:p>
          </p:txBody>
        </p:sp>
        <p:sp>
          <p:nvSpPr>
            <p:cNvPr id="7" name="Pentagon 6">
              <a:extLst>
                <a:ext uri="{FF2B5EF4-FFF2-40B4-BE49-F238E27FC236}">
                  <a16:creationId xmlns:a16="http://schemas.microsoft.com/office/drawing/2014/main" id="{690B6B56-DC7A-4D43-BA65-F0904C525BA9}"/>
                </a:ext>
              </a:extLst>
            </p:cNvPr>
            <p:cNvSpPr/>
            <p:nvPr/>
          </p:nvSpPr>
          <p:spPr>
            <a:xfrm rot="16200000">
              <a:off x="6369957"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Accuracy</a:t>
              </a:r>
            </a:p>
          </p:txBody>
        </p:sp>
        <p:grpSp>
          <p:nvGrpSpPr>
            <p:cNvPr id="8" name="Group 7">
              <a:extLst>
                <a:ext uri="{FF2B5EF4-FFF2-40B4-BE49-F238E27FC236}">
                  <a16:creationId xmlns:a16="http://schemas.microsoft.com/office/drawing/2014/main" id="{1CD92476-7A6E-014B-9EAF-8AB58C552DB2}"/>
                </a:ext>
              </a:extLst>
            </p:cNvPr>
            <p:cNvGrpSpPr/>
            <p:nvPr/>
          </p:nvGrpSpPr>
          <p:grpSpPr>
            <a:xfrm>
              <a:off x="662592" y="1881935"/>
              <a:ext cx="7596943" cy="1175798"/>
              <a:chOff x="662592" y="1881935"/>
              <a:chExt cx="7596943" cy="1175798"/>
            </a:xfrm>
          </p:grpSpPr>
          <p:pic>
            <p:nvPicPr>
              <p:cNvPr id="19" name="Picture 18">
                <a:extLst>
                  <a:ext uri="{FF2B5EF4-FFF2-40B4-BE49-F238E27FC236}">
                    <a16:creationId xmlns:a16="http://schemas.microsoft.com/office/drawing/2014/main" id="{759D7FDC-67F2-0342-81DA-856D55ACD870}"/>
                  </a:ext>
                </a:extLst>
              </p:cNvPr>
              <p:cNvPicPr>
                <a:picLocks noChangeAspect="1"/>
              </p:cNvPicPr>
              <p:nvPr/>
            </p:nvPicPr>
            <p:blipFill>
              <a:blip r:embed="rId2" cstate="screen">
                <a:alphaModFix amt="56000"/>
                <a:extLst>
                  <a:ext uri="{28A0092B-C50C-407E-A947-70E740481C1C}">
                    <a14:useLocalDpi xmlns:a14="http://schemas.microsoft.com/office/drawing/2010/main"/>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50536B09-A6F1-764F-BDF4-2CB568A07FE7}"/>
                  </a:ext>
                </a:extLst>
              </p:cNvPr>
              <p:cNvSpPr txBox="1"/>
              <p:nvPr/>
            </p:nvSpPr>
            <p:spPr>
              <a:xfrm>
                <a:off x="747487" y="226376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full 3D</a:t>
                </a:r>
              </a:p>
            </p:txBody>
          </p:sp>
        </p:grpSp>
        <p:grpSp>
          <p:nvGrpSpPr>
            <p:cNvPr id="9" name="Group 8">
              <a:extLst>
                <a:ext uri="{FF2B5EF4-FFF2-40B4-BE49-F238E27FC236}">
                  <a16:creationId xmlns:a16="http://schemas.microsoft.com/office/drawing/2014/main" id="{F39FD278-2902-1A48-8CD0-F16C1DE76BAD}"/>
                </a:ext>
              </a:extLst>
            </p:cNvPr>
            <p:cNvGrpSpPr/>
            <p:nvPr/>
          </p:nvGrpSpPr>
          <p:grpSpPr>
            <a:xfrm>
              <a:off x="747486" y="3138120"/>
              <a:ext cx="7512048" cy="526414"/>
              <a:chOff x="747486" y="3138120"/>
              <a:chExt cx="7512048" cy="526414"/>
            </a:xfrm>
          </p:grpSpPr>
          <p:pic>
            <p:nvPicPr>
              <p:cNvPr id="17" name="Picture 16" descr="2D_asisymmetric_discrete_pellet.png">
                <a:extLst>
                  <a:ext uri="{FF2B5EF4-FFF2-40B4-BE49-F238E27FC236}">
                    <a16:creationId xmlns:a16="http://schemas.microsoft.com/office/drawing/2014/main" id="{AD1C1FA4-827C-2B4D-AC83-B89474B713C5}"/>
                  </a:ext>
                </a:extLst>
              </p:cNvPr>
              <p:cNvPicPr>
                <a:picLocks noChangeAspect="1"/>
              </p:cNvPicPr>
              <p:nvPr/>
            </p:nvPicPr>
            <p:blipFill>
              <a:blip r:embed="rId3">
                <a:alphaModFix amt="60000"/>
                <a:extLst>
                  <a:ext uri="{28A0092B-C50C-407E-A947-70E740481C1C}">
                    <a14:useLocalDpi xmlns:a14="http://schemas.microsoft.com/office/drawing/2010/main"/>
                  </a:ext>
                </a:extLst>
              </a:blip>
              <a:stretch>
                <a:fillRect/>
              </a:stretch>
            </p:blipFill>
            <p:spPr>
              <a:xfrm>
                <a:off x="834578" y="3138120"/>
                <a:ext cx="7420806" cy="427052"/>
              </a:xfrm>
              <a:prstGeom prst="rect">
                <a:avLst/>
              </a:prstGeom>
            </p:spPr>
          </p:pic>
          <p:sp>
            <p:nvSpPr>
              <p:cNvPr id="18" name="TextBox 17">
                <a:extLst>
                  <a:ext uri="{FF2B5EF4-FFF2-40B4-BE49-F238E27FC236}">
                    <a16:creationId xmlns:a16="http://schemas.microsoft.com/office/drawing/2014/main" id="{708A3E1B-E4EE-4A46-8DB7-9FA93BA9319C}"/>
                  </a:ext>
                </a:extLst>
              </p:cNvPr>
              <p:cNvSpPr txBox="1"/>
              <p:nvPr/>
            </p:nvSpPr>
            <p:spPr>
              <a:xfrm>
                <a:off x="747486" y="3202869"/>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discrete pellets </a:t>
                </a:r>
              </a:p>
            </p:txBody>
          </p:sp>
        </p:grpSp>
        <p:grpSp>
          <p:nvGrpSpPr>
            <p:cNvPr id="10" name="Group 9">
              <a:extLst>
                <a:ext uri="{FF2B5EF4-FFF2-40B4-BE49-F238E27FC236}">
                  <a16:creationId xmlns:a16="http://schemas.microsoft.com/office/drawing/2014/main" id="{F3CF022D-4513-A24A-9E89-66DF8963B793}"/>
                </a:ext>
              </a:extLst>
            </p:cNvPr>
            <p:cNvGrpSpPr/>
            <p:nvPr/>
          </p:nvGrpSpPr>
          <p:grpSpPr>
            <a:xfrm>
              <a:off x="747486" y="3956978"/>
              <a:ext cx="7512048" cy="513101"/>
              <a:chOff x="747486" y="3956978"/>
              <a:chExt cx="7512048" cy="513101"/>
            </a:xfrm>
          </p:grpSpPr>
          <p:pic>
            <p:nvPicPr>
              <p:cNvPr id="15" name="Picture 14" descr="2D_asisymmetric_smeared_pellet.png">
                <a:extLst>
                  <a:ext uri="{FF2B5EF4-FFF2-40B4-BE49-F238E27FC236}">
                    <a16:creationId xmlns:a16="http://schemas.microsoft.com/office/drawing/2014/main" id="{4B9ACC63-5B67-6149-8BAD-01A22330B16B}"/>
                  </a:ext>
                </a:extLst>
              </p:cNvPr>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834578" y="3956978"/>
                <a:ext cx="7320636" cy="417458"/>
              </a:xfrm>
              <a:prstGeom prst="rect">
                <a:avLst/>
              </a:prstGeom>
            </p:spPr>
          </p:pic>
          <p:sp>
            <p:nvSpPr>
              <p:cNvPr id="16" name="TextBox 15">
                <a:extLst>
                  <a:ext uri="{FF2B5EF4-FFF2-40B4-BE49-F238E27FC236}">
                    <a16:creationId xmlns:a16="http://schemas.microsoft.com/office/drawing/2014/main" id="{16F162D9-521F-3246-A8C2-7EF8E98835D8}"/>
                  </a:ext>
                </a:extLst>
              </p:cNvPr>
              <p:cNvSpPr txBox="1"/>
              <p:nvPr/>
            </p:nvSpPr>
            <p:spPr>
              <a:xfrm>
                <a:off x="747486" y="400841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smeared pellets </a:t>
                </a:r>
              </a:p>
            </p:txBody>
          </p:sp>
        </p:grpSp>
        <p:sp>
          <p:nvSpPr>
            <p:cNvPr id="11" name="TextBox 10">
              <a:extLst>
                <a:ext uri="{FF2B5EF4-FFF2-40B4-BE49-F238E27FC236}">
                  <a16:creationId xmlns:a16="http://schemas.microsoft.com/office/drawing/2014/main" id="{08D054DA-1189-734D-99E0-667A19260282}"/>
                </a:ext>
              </a:extLst>
            </p:cNvPr>
            <p:cNvSpPr txBox="1"/>
            <p:nvPr/>
          </p:nvSpPr>
          <p:spPr>
            <a:xfrm>
              <a:off x="747487" y="4554732"/>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multiple 1D slices (1.5D)</a:t>
              </a:r>
            </a:p>
          </p:txBody>
        </p:sp>
        <p:sp>
          <p:nvSpPr>
            <p:cNvPr id="12" name="TextBox 11">
              <a:extLst>
                <a:ext uri="{FF2B5EF4-FFF2-40B4-BE49-F238E27FC236}">
                  <a16:creationId xmlns:a16="http://schemas.microsoft.com/office/drawing/2014/main" id="{372B518E-6AE5-A241-86B6-EAC58100562F}"/>
                </a:ext>
              </a:extLst>
            </p:cNvPr>
            <p:cNvSpPr txBox="1"/>
            <p:nvPr/>
          </p:nvSpPr>
          <p:spPr>
            <a:xfrm>
              <a:off x="747487" y="5544875"/>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1D</a:t>
              </a:r>
            </a:p>
          </p:txBody>
        </p:sp>
        <p:sp>
          <p:nvSpPr>
            <p:cNvPr id="13" name="TextBox 12">
              <a:extLst>
                <a:ext uri="{FF2B5EF4-FFF2-40B4-BE49-F238E27FC236}">
                  <a16:creationId xmlns:a16="http://schemas.microsoft.com/office/drawing/2014/main" id="{7E87BD8A-31C7-DE45-9822-D79C08222A5C}"/>
                </a:ext>
              </a:extLst>
            </p:cNvPr>
            <p:cNvSpPr txBox="1"/>
            <p:nvPr/>
          </p:nvSpPr>
          <p:spPr>
            <a:xfrm>
              <a:off x="747486" y="6133540"/>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state, 1D (analytical)</a:t>
              </a:r>
            </a:p>
          </p:txBody>
        </p:sp>
        <p:sp>
          <p:nvSpPr>
            <p:cNvPr id="14" name="TextBox 13">
              <a:extLst>
                <a:ext uri="{FF2B5EF4-FFF2-40B4-BE49-F238E27FC236}">
                  <a16:creationId xmlns:a16="http://schemas.microsoft.com/office/drawing/2014/main" id="{4D9F14F0-5409-D746-AB54-F216F85447F6}"/>
                </a:ext>
              </a:extLst>
            </p:cNvPr>
            <p:cNvSpPr txBox="1"/>
            <p:nvPr/>
          </p:nvSpPr>
          <p:spPr>
            <a:xfrm>
              <a:off x="747487" y="509767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multiple 1D slices (1.5 D)</a:t>
              </a:r>
            </a:p>
          </p:txBody>
        </p:sp>
      </p:grpSp>
      <p:sp>
        <p:nvSpPr>
          <p:cNvPr id="21" name="Rounded Rectangle 20">
            <a:extLst>
              <a:ext uri="{FF2B5EF4-FFF2-40B4-BE49-F238E27FC236}">
                <a16:creationId xmlns:a16="http://schemas.microsoft.com/office/drawing/2014/main" id="{2125612D-1830-4741-BBFE-0405835196F9}"/>
              </a:ext>
            </a:extLst>
          </p:cNvPr>
          <p:cNvSpPr/>
          <p:nvPr/>
        </p:nvSpPr>
        <p:spPr>
          <a:xfrm>
            <a:off x="3838614" y="4530681"/>
            <a:ext cx="4553031" cy="45730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707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1B94-643A-A347-B3CB-187AD346B549}"/>
              </a:ext>
            </a:extLst>
          </p:cNvPr>
          <p:cNvSpPr>
            <a:spLocks noGrp="1"/>
          </p:cNvSpPr>
          <p:nvPr>
            <p:ph type="title"/>
          </p:nvPr>
        </p:nvSpPr>
        <p:spPr/>
        <p:txBody>
          <a:bodyPr/>
          <a:lstStyle/>
          <a:p>
            <a:r>
              <a:rPr lang="en-US" dirty="0"/>
              <a:t>FALCON</a:t>
            </a:r>
          </a:p>
        </p:txBody>
      </p:sp>
      <p:sp>
        <p:nvSpPr>
          <p:cNvPr id="4" name="Slide Number Placeholder 3">
            <a:extLst>
              <a:ext uri="{FF2B5EF4-FFF2-40B4-BE49-F238E27FC236}">
                <a16:creationId xmlns:a16="http://schemas.microsoft.com/office/drawing/2014/main" id="{1D9F2354-7F63-8B46-BB5D-299A41CE35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0C8D38A-8FD5-D840-8DFA-0802DEDB4AA9}"/>
              </a:ext>
            </a:extLst>
          </p:cNvPr>
          <p:cNvGrpSpPr/>
          <p:nvPr/>
        </p:nvGrpSpPr>
        <p:grpSpPr>
          <a:xfrm>
            <a:off x="1759403" y="1825643"/>
            <a:ext cx="8673194" cy="4713270"/>
            <a:chOff x="166914" y="1881935"/>
            <a:chExt cx="8673194" cy="4713270"/>
          </a:xfrm>
        </p:grpSpPr>
        <p:sp>
          <p:nvSpPr>
            <p:cNvPr id="6" name="Pentagon 5">
              <a:extLst>
                <a:ext uri="{FF2B5EF4-FFF2-40B4-BE49-F238E27FC236}">
                  <a16:creationId xmlns:a16="http://schemas.microsoft.com/office/drawing/2014/main" id="{C10F6480-DE4B-E841-B0CA-BB37B1649BA1}"/>
                </a:ext>
              </a:extLst>
            </p:cNvPr>
            <p:cNvSpPr/>
            <p:nvPr/>
          </p:nvSpPr>
          <p:spPr>
            <a:xfrm rot="16200000">
              <a:off x="-1722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 cost</a:t>
              </a:r>
            </a:p>
          </p:txBody>
        </p:sp>
        <p:sp>
          <p:nvSpPr>
            <p:cNvPr id="7" name="Pentagon 6">
              <a:extLst>
                <a:ext uri="{FF2B5EF4-FFF2-40B4-BE49-F238E27FC236}">
                  <a16:creationId xmlns:a16="http://schemas.microsoft.com/office/drawing/2014/main" id="{58A5FBB9-195A-DB46-BC18-494EA1BD62B6}"/>
                </a:ext>
              </a:extLst>
            </p:cNvPr>
            <p:cNvSpPr/>
            <p:nvPr/>
          </p:nvSpPr>
          <p:spPr>
            <a:xfrm rot="16200000">
              <a:off x="6369957"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Accuracy</a:t>
              </a:r>
            </a:p>
          </p:txBody>
        </p:sp>
        <p:grpSp>
          <p:nvGrpSpPr>
            <p:cNvPr id="8" name="Group 7">
              <a:extLst>
                <a:ext uri="{FF2B5EF4-FFF2-40B4-BE49-F238E27FC236}">
                  <a16:creationId xmlns:a16="http://schemas.microsoft.com/office/drawing/2014/main" id="{75252847-6D1F-E741-A304-41CE322F8154}"/>
                </a:ext>
              </a:extLst>
            </p:cNvPr>
            <p:cNvGrpSpPr/>
            <p:nvPr/>
          </p:nvGrpSpPr>
          <p:grpSpPr>
            <a:xfrm>
              <a:off x="662592" y="1881935"/>
              <a:ext cx="7596943" cy="1175798"/>
              <a:chOff x="662592" y="1881935"/>
              <a:chExt cx="7596943" cy="1175798"/>
            </a:xfrm>
          </p:grpSpPr>
          <p:pic>
            <p:nvPicPr>
              <p:cNvPr id="19" name="Picture 18">
                <a:extLst>
                  <a:ext uri="{FF2B5EF4-FFF2-40B4-BE49-F238E27FC236}">
                    <a16:creationId xmlns:a16="http://schemas.microsoft.com/office/drawing/2014/main" id="{9454926F-07F8-3E40-9C99-72AA52535D39}"/>
                  </a:ext>
                </a:extLst>
              </p:cNvPr>
              <p:cNvPicPr>
                <a:picLocks noChangeAspect="1"/>
              </p:cNvPicPr>
              <p:nvPr/>
            </p:nvPicPr>
            <p:blipFill>
              <a:blip r:embed="rId2" cstate="screen">
                <a:alphaModFix amt="56000"/>
                <a:extLst>
                  <a:ext uri="{28A0092B-C50C-407E-A947-70E740481C1C}">
                    <a14:useLocalDpi xmlns:a14="http://schemas.microsoft.com/office/drawing/2010/main"/>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E507628E-F36C-B94B-854C-3771760A4281}"/>
                  </a:ext>
                </a:extLst>
              </p:cNvPr>
              <p:cNvSpPr txBox="1"/>
              <p:nvPr/>
            </p:nvSpPr>
            <p:spPr>
              <a:xfrm>
                <a:off x="747487" y="226376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full 3D</a:t>
                </a:r>
              </a:p>
            </p:txBody>
          </p:sp>
        </p:grpSp>
        <p:grpSp>
          <p:nvGrpSpPr>
            <p:cNvPr id="9" name="Group 8">
              <a:extLst>
                <a:ext uri="{FF2B5EF4-FFF2-40B4-BE49-F238E27FC236}">
                  <a16:creationId xmlns:a16="http://schemas.microsoft.com/office/drawing/2014/main" id="{2222DBA1-1059-6141-8F1F-63277B66E493}"/>
                </a:ext>
              </a:extLst>
            </p:cNvPr>
            <p:cNvGrpSpPr/>
            <p:nvPr/>
          </p:nvGrpSpPr>
          <p:grpSpPr>
            <a:xfrm>
              <a:off x="747486" y="3138120"/>
              <a:ext cx="7512048" cy="526414"/>
              <a:chOff x="747486" y="3138120"/>
              <a:chExt cx="7512048" cy="526414"/>
            </a:xfrm>
          </p:grpSpPr>
          <p:pic>
            <p:nvPicPr>
              <p:cNvPr id="17" name="Picture 16" descr="2D_asisymmetric_discrete_pellet.png">
                <a:extLst>
                  <a:ext uri="{FF2B5EF4-FFF2-40B4-BE49-F238E27FC236}">
                    <a16:creationId xmlns:a16="http://schemas.microsoft.com/office/drawing/2014/main" id="{F6170E0D-C363-4F4B-BDE1-8C4BF835AC0C}"/>
                  </a:ext>
                </a:extLst>
              </p:cNvPr>
              <p:cNvPicPr>
                <a:picLocks noChangeAspect="1"/>
              </p:cNvPicPr>
              <p:nvPr/>
            </p:nvPicPr>
            <p:blipFill>
              <a:blip r:embed="rId3">
                <a:alphaModFix amt="60000"/>
                <a:extLst>
                  <a:ext uri="{28A0092B-C50C-407E-A947-70E740481C1C}">
                    <a14:useLocalDpi xmlns:a14="http://schemas.microsoft.com/office/drawing/2010/main"/>
                  </a:ext>
                </a:extLst>
              </a:blip>
              <a:stretch>
                <a:fillRect/>
              </a:stretch>
            </p:blipFill>
            <p:spPr>
              <a:xfrm>
                <a:off x="834578" y="3138120"/>
                <a:ext cx="7420806" cy="427052"/>
              </a:xfrm>
              <a:prstGeom prst="rect">
                <a:avLst/>
              </a:prstGeom>
            </p:spPr>
          </p:pic>
          <p:sp>
            <p:nvSpPr>
              <p:cNvPr id="18" name="TextBox 17">
                <a:extLst>
                  <a:ext uri="{FF2B5EF4-FFF2-40B4-BE49-F238E27FC236}">
                    <a16:creationId xmlns:a16="http://schemas.microsoft.com/office/drawing/2014/main" id="{679E515C-10E6-6243-9BC8-41A1AFE3F43F}"/>
                  </a:ext>
                </a:extLst>
              </p:cNvPr>
              <p:cNvSpPr txBox="1"/>
              <p:nvPr/>
            </p:nvSpPr>
            <p:spPr>
              <a:xfrm>
                <a:off x="747486" y="3202869"/>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discrete pellets </a:t>
                </a:r>
              </a:p>
            </p:txBody>
          </p:sp>
        </p:grpSp>
        <p:grpSp>
          <p:nvGrpSpPr>
            <p:cNvPr id="10" name="Group 9">
              <a:extLst>
                <a:ext uri="{FF2B5EF4-FFF2-40B4-BE49-F238E27FC236}">
                  <a16:creationId xmlns:a16="http://schemas.microsoft.com/office/drawing/2014/main" id="{43F5F4E0-0036-FF47-B67E-E126827DAEE3}"/>
                </a:ext>
              </a:extLst>
            </p:cNvPr>
            <p:cNvGrpSpPr/>
            <p:nvPr/>
          </p:nvGrpSpPr>
          <p:grpSpPr>
            <a:xfrm>
              <a:off x="747486" y="3956978"/>
              <a:ext cx="7512048" cy="513101"/>
              <a:chOff x="747486" y="3956978"/>
              <a:chExt cx="7512048" cy="513101"/>
            </a:xfrm>
          </p:grpSpPr>
          <p:pic>
            <p:nvPicPr>
              <p:cNvPr id="15" name="Picture 14" descr="2D_asisymmetric_smeared_pellet.png">
                <a:extLst>
                  <a:ext uri="{FF2B5EF4-FFF2-40B4-BE49-F238E27FC236}">
                    <a16:creationId xmlns:a16="http://schemas.microsoft.com/office/drawing/2014/main" id="{54FEAAF7-80C7-DB4C-994F-08E839755EBC}"/>
                  </a:ext>
                </a:extLst>
              </p:cNvPr>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834578" y="3956978"/>
                <a:ext cx="7320636" cy="417458"/>
              </a:xfrm>
              <a:prstGeom prst="rect">
                <a:avLst/>
              </a:prstGeom>
            </p:spPr>
          </p:pic>
          <p:sp>
            <p:nvSpPr>
              <p:cNvPr id="16" name="TextBox 15">
                <a:extLst>
                  <a:ext uri="{FF2B5EF4-FFF2-40B4-BE49-F238E27FC236}">
                    <a16:creationId xmlns:a16="http://schemas.microsoft.com/office/drawing/2014/main" id="{4C41D74D-8269-8749-9854-9BEB5E1B16F0}"/>
                  </a:ext>
                </a:extLst>
              </p:cNvPr>
              <p:cNvSpPr txBox="1"/>
              <p:nvPr/>
            </p:nvSpPr>
            <p:spPr>
              <a:xfrm>
                <a:off x="747486" y="400841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smeared pellets </a:t>
                </a:r>
              </a:p>
            </p:txBody>
          </p:sp>
        </p:grpSp>
        <p:sp>
          <p:nvSpPr>
            <p:cNvPr id="11" name="TextBox 10">
              <a:extLst>
                <a:ext uri="{FF2B5EF4-FFF2-40B4-BE49-F238E27FC236}">
                  <a16:creationId xmlns:a16="http://schemas.microsoft.com/office/drawing/2014/main" id="{BE1A737C-4AF1-244C-BB16-B89137AEC5B4}"/>
                </a:ext>
              </a:extLst>
            </p:cNvPr>
            <p:cNvSpPr txBox="1"/>
            <p:nvPr/>
          </p:nvSpPr>
          <p:spPr>
            <a:xfrm>
              <a:off x="747487" y="4554732"/>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multiple 1D slices (1.5D)</a:t>
              </a:r>
            </a:p>
          </p:txBody>
        </p:sp>
        <p:sp>
          <p:nvSpPr>
            <p:cNvPr id="12" name="TextBox 11">
              <a:extLst>
                <a:ext uri="{FF2B5EF4-FFF2-40B4-BE49-F238E27FC236}">
                  <a16:creationId xmlns:a16="http://schemas.microsoft.com/office/drawing/2014/main" id="{7DDE87A8-EEC7-454B-B2D2-3E13BD5C7B60}"/>
                </a:ext>
              </a:extLst>
            </p:cNvPr>
            <p:cNvSpPr txBox="1"/>
            <p:nvPr/>
          </p:nvSpPr>
          <p:spPr>
            <a:xfrm>
              <a:off x="747487" y="5544875"/>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1D</a:t>
              </a:r>
            </a:p>
          </p:txBody>
        </p:sp>
        <p:sp>
          <p:nvSpPr>
            <p:cNvPr id="13" name="TextBox 12">
              <a:extLst>
                <a:ext uri="{FF2B5EF4-FFF2-40B4-BE49-F238E27FC236}">
                  <a16:creationId xmlns:a16="http://schemas.microsoft.com/office/drawing/2014/main" id="{4A474E86-5845-3F42-BD70-DDA941020EB8}"/>
                </a:ext>
              </a:extLst>
            </p:cNvPr>
            <p:cNvSpPr txBox="1"/>
            <p:nvPr/>
          </p:nvSpPr>
          <p:spPr>
            <a:xfrm>
              <a:off x="747486" y="6133540"/>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state, 1D (analytical)</a:t>
              </a:r>
            </a:p>
          </p:txBody>
        </p:sp>
        <p:sp>
          <p:nvSpPr>
            <p:cNvPr id="14" name="TextBox 13">
              <a:extLst>
                <a:ext uri="{FF2B5EF4-FFF2-40B4-BE49-F238E27FC236}">
                  <a16:creationId xmlns:a16="http://schemas.microsoft.com/office/drawing/2014/main" id="{F8A840F2-AB10-CA47-8A9B-5AEC9536A6B6}"/>
                </a:ext>
              </a:extLst>
            </p:cNvPr>
            <p:cNvSpPr txBox="1"/>
            <p:nvPr/>
          </p:nvSpPr>
          <p:spPr>
            <a:xfrm>
              <a:off x="747487" y="509767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multiple 1D slices (1.5 D)</a:t>
              </a:r>
            </a:p>
          </p:txBody>
        </p:sp>
      </p:grpSp>
      <p:sp>
        <p:nvSpPr>
          <p:cNvPr id="21" name="Rounded Rectangle 20">
            <a:extLst>
              <a:ext uri="{FF2B5EF4-FFF2-40B4-BE49-F238E27FC236}">
                <a16:creationId xmlns:a16="http://schemas.microsoft.com/office/drawing/2014/main" id="{23CF3847-92E6-7A45-9474-AA2A5CC51427}"/>
              </a:ext>
            </a:extLst>
          </p:cNvPr>
          <p:cNvSpPr/>
          <p:nvPr/>
        </p:nvSpPr>
        <p:spPr>
          <a:xfrm>
            <a:off x="2918157" y="3964883"/>
            <a:ext cx="6306866" cy="43419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00477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C256-EB2A-C14B-A222-F6C50B45873C}"/>
              </a:ext>
            </a:extLst>
          </p:cNvPr>
          <p:cNvSpPr>
            <a:spLocks noGrp="1"/>
          </p:cNvSpPr>
          <p:nvPr>
            <p:ph type="title"/>
          </p:nvPr>
        </p:nvSpPr>
        <p:spPr/>
        <p:txBody>
          <a:bodyPr/>
          <a:lstStyle/>
          <a:p>
            <a:r>
              <a:rPr lang="en-US" dirty="0"/>
              <a:t>FALCON</a:t>
            </a:r>
          </a:p>
        </p:txBody>
      </p:sp>
      <p:sp>
        <p:nvSpPr>
          <p:cNvPr id="3" name="Content Placeholder 2">
            <a:extLst>
              <a:ext uri="{FF2B5EF4-FFF2-40B4-BE49-F238E27FC236}">
                <a16:creationId xmlns:a16="http://schemas.microsoft.com/office/drawing/2014/main" id="{A61706DE-6403-174A-8AA8-3A13BE2B454E}"/>
              </a:ext>
            </a:extLst>
          </p:cNvPr>
          <p:cNvSpPr>
            <a:spLocks noGrp="1"/>
          </p:cNvSpPr>
          <p:nvPr>
            <p:ph idx="1"/>
          </p:nvPr>
        </p:nvSpPr>
        <p:spPr>
          <a:xfrm>
            <a:off x="609600" y="2160495"/>
            <a:ext cx="6531980" cy="3965670"/>
          </a:xfrm>
        </p:spPr>
        <p:txBody>
          <a:bodyPr/>
          <a:lstStyle/>
          <a:p>
            <a:r>
              <a:rPr lang="en-US" dirty="0"/>
              <a:t>FALCON is a 2D fuel performance code developed by EPRI</a:t>
            </a:r>
          </a:p>
          <a:p>
            <a:r>
              <a:rPr lang="en-US" dirty="0"/>
              <a:t>Development of FALCON started in 1996</a:t>
            </a:r>
          </a:p>
          <a:p>
            <a:r>
              <a:rPr lang="en-US" dirty="0"/>
              <a:t>The beta version was released in 2003</a:t>
            </a:r>
          </a:p>
          <a:p>
            <a:r>
              <a:rPr lang="en-US" dirty="0"/>
              <a:t>It was developed by ANATECH for EPRI</a:t>
            </a:r>
          </a:p>
          <a:p>
            <a:r>
              <a:rPr lang="en-US" dirty="0"/>
              <a:t>FALCON is proprietary, owned by EPRI</a:t>
            </a:r>
          </a:p>
          <a:p>
            <a:r>
              <a:rPr lang="en-US" dirty="0"/>
              <a:t>It is no longer under active development in the US</a:t>
            </a:r>
          </a:p>
        </p:txBody>
      </p:sp>
      <p:sp>
        <p:nvSpPr>
          <p:cNvPr id="4" name="Slide Number Placeholder 3">
            <a:extLst>
              <a:ext uri="{FF2B5EF4-FFF2-40B4-BE49-F238E27FC236}">
                <a16:creationId xmlns:a16="http://schemas.microsoft.com/office/drawing/2014/main" id="{3A010608-D599-0E4C-BB16-2CC2CC2599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301A009-DD0A-9A4B-BEE2-9D88DE6A3412}"/>
              </a:ext>
            </a:extLst>
          </p:cNvPr>
          <p:cNvPicPr>
            <a:picLocks noChangeAspect="1"/>
          </p:cNvPicPr>
          <p:nvPr/>
        </p:nvPicPr>
        <p:blipFill>
          <a:blip r:embed="rId2"/>
          <a:stretch>
            <a:fillRect/>
          </a:stretch>
        </p:blipFill>
        <p:spPr>
          <a:xfrm>
            <a:off x="7313673" y="2160495"/>
            <a:ext cx="4557204" cy="3314330"/>
          </a:xfrm>
          <a:prstGeom prst="rect">
            <a:avLst/>
          </a:prstGeom>
        </p:spPr>
      </p:pic>
    </p:spTree>
    <p:extLst>
      <p:ext uri="{BB962C8B-B14F-4D97-AF65-F5344CB8AC3E}">
        <p14:creationId xmlns:p14="http://schemas.microsoft.com/office/powerpoint/2010/main" val="1365489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10CE-551C-6941-B9F4-DE9E969A2C24}"/>
              </a:ext>
            </a:extLst>
          </p:cNvPr>
          <p:cNvSpPr>
            <a:spLocks noGrp="1"/>
          </p:cNvSpPr>
          <p:nvPr>
            <p:ph type="title"/>
          </p:nvPr>
        </p:nvSpPr>
        <p:spPr/>
        <p:txBody>
          <a:bodyPr/>
          <a:lstStyle/>
          <a:p>
            <a:r>
              <a:rPr lang="en-US" dirty="0"/>
              <a:t>FALCON is a 2D transient and steady state code</a:t>
            </a:r>
          </a:p>
        </p:txBody>
      </p:sp>
      <p:sp>
        <p:nvSpPr>
          <p:cNvPr id="4" name="Slide Number Placeholder 3">
            <a:extLst>
              <a:ext uri="{FF2B5EF4-FFF2-40B4-BE49-F238E27FC236}">
                <a16:creationId xmlns:a16="http://schemas.microsoft.com/office/drawing/2014/main" id="{A0FCBF28-CE6C-2748-8F52-C9732DB550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568AED30-1247-A546-8CC3-2E175DB97695}"/>
              </a:ext>
            </a:extLst>
          </p:cNvPr>
          <p:cNvGrpSpPr/>
          <p:nvPr/>
        </p:nvGrpSpPr>
        <p:grpSpPr>
          <a:xfrm>
            <a:off x="2262245" y="2232161"/>
            <a:ext cx="7667510" cy="4124190"/>
            <a:chOff x="669114" y="1843594"/>
            <a:chExt cx="7667510" cy="4124190"/>
          </a:xfrm>
        </p:grpSpPr>
        <p:pic>
          <p:nvPicPr>
            <p:cNvPr id="6" name="Picture 7" descr="temp_3Dslice.png">
              <a:extLst>
                <a:ext uri="{FF2B5EF4-FFF2-40B4-BE49-F238E27FC236}">
                  <a16:creationId xmlns:a16="http://schemas.microsoft.com/office/drawing/2014/main" id="{7E8B547C-3113-FF44-BC1E-D0EC7C5F6ED0}"/>
                </a:ext>
              </a:extLst>
            </p:cNvPr>
            <p:cNvPicPr>
              <a:picLocks noChangeAspect="1"/>
            </p:cNvPicPr>
            <p:nvPr/>
          </p:nvPicPr>
          <p:blipFill>
            <a:blip r:embed="rId2" cstate="screen">
              <a:alphaModFix amt="46000"/>
              <a:extLst>
                <a:ext uri="{28A0092B-C50C-407E-A947-70E740481C1C}">
                  <a14:useLocalDpi xmlns:a14="http://schemas.microsoft.com/office/drawing/2010/main"/>
                </a:ext>
              </a:extLst>
            </a:blip>
            <a:srcRect/>
            <a:stretch>
              <a:fillRect/>
            </a:stretch>
          </p:blipFill>
          <p:spPr bwMode="auto">
            <a:xfrm>
              <a:off x="3677863" y="2261120"/>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E0191B34-AD1F-3D42-B0D3-40FBB649F78B}"/>
                </a:ext>
              </a:extLst>
            </p:cNvPr>
            <p:cNvSpPr/>
            <p:nvPr/>
          </p:nvSpPr>
          <p:spPr>
            <a:xfrm>
              <a:off x="5441678" y="2699291"/>
              <a:ext cx="2894946" cy="2196476"/>
            </a:xfrm>
            <a:prstGeom prst="roundRect">
              <a:avLst>
                <a:gd name="adj" fmla="val 4512"/>
              </a:avLst>
            </a:prstGeom>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Gap</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Pressure is calculated using equation of state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Simplified contact model is used for gap closure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Gap heat transfer model is used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BD20E672-ADB9-CD4F-8E4C-E98B29BCF2D8}"/>
                </a:ext>
              </a:extLst>
            </p:cNvPr>
            <p:cNvGrpSpPr/>
            <p:nvPr/>
          </p:nvGrpSpPr>
          <p:grpSpPr>
            <a:xfrm>
              <a:off x="673013" y="1843594"/>
              <a:ext cx="2894946" cy="1918704"/>
              <a:chOff x="673013" y="1843594"/>
              <a:chExt cx="2894946" cy="1918704"/>
            </a:xfrm>
          </p:grpSpPr>
          <p:sp>
            <p:nvSpPr>
              <p:cNvPr id="18" name="Rounded Rectangle 17">
                <a:extLst>
                  <a:ext uri="{FF2B5EF4-FFF2-40B4-BE49-F238E27FC236}">
                    <a16:creationId xmlns:a16="http://schemas.microsoft.com/office/drawing/2014/main" id="{DE7CB8C5-209B-B044-8BC2-29EA5AC699D0}"/>
                  </a:ext>
                </a:extLst>
              </p:cNvPr>
              <p:cNvSpPr/>
              <p:nvPr/>
            </p:nvSpPr>
            <p:spPr>
              <a:xfrm>
                <a:off x="673013" y="1843594"/>
                <a:ext cx="2894946" cy="1918704"/>
              </a:xfrm>
              <a:prstGeom prst="roundRect">
                <a:avLst>
                  <a:gd name="adj" fmla="val 4512"/>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Fuel</a:t>
                </a:r>
              </a:p>
            </p:txBody>
          </p:sp>
          <p:pic>
            <p:nvPicPr>
              <p:cNvPr id="19" name="Picture 18" descr="latex-image-1.pdf">
                <a:extLst>
                  <a:ext uri="{FF2B5EF4-FFF2-40B4-BE49-F238E27FC236}">
                    <a16:creationId xmlns:a16="http://schemas.microsoft.com/office/drawing/2014/main" id="{A8284969-F469-5E49-9D68-4907460994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2242466"/>
                <a:ext cx="2289040" cy="449251"/>
              </a:xfrm>
              <a:prstGeom prst="rect">
                <a:avLst/>
              </a:prstGeom>
            </p:spPr>
          </p:pic>
          <p:pic>
            <p:nvPicPr>
              <p:cNvPr id="20" name="Picture 19" descr="latex-image-1.pdf">
                <a:extLst>
                  <a:ext uri="{FF2B5EF4-FFF2-40B4-BE49-F238E27FC236}">
                    <a16:creationId xmlns:a16="http://schemas.microsoft.com/office/drawing/2014/main" id="{E2D1797B-9F74-D142-9592-76902824306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3068007"/>
                <a:ext cx="873289" cy="172502"/>
              </a:xfrm>
              <a:prstGeom prst="rect">
                <a:avLst/>
              </a:prstGeom>
            </p:spPr>
          </p:pic>
          <p:sp>
            <p:nvSpPr>
              <p:cNvPr id="21" name="TextBox 20">
                <a:extLst>
                  <a:ext uri="{FF2B5EF4-FFF2-40B4-BE49-F238E27FC236}">
                    <a16:creationId xmlns:a16="http://schemas.microsoft.com/office/drawing/2014/main" id="{9894AC47-157D-A944-AD81-91BABD9ACC4A}"/>
                  </a:ext>
                </a:extLst>
              </p:cNvPr>
              <p:cNvSpPr txBox="1"/>
              <p:nvPr/>
            </p:nvSpPr>
            <p:spPr>
              <a:xfrm>
                <a:off x="925639" y="2671982"/>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sp>
            <p:nvSpPr>
              <p:cNvPr id="22" name="TextBox 21">
                <a:extLst>
                  <a:ext uri="{FF2B5EF4-FFF2-40B4-BE49-F238E27FC236}">
                    <a16:creationId xmlns:a16="http://schemas.microsoft.com/office/drawing/2014/main" id="{38EA21C4-07DB-524D-92FB-FC86C2CEF703}"/>
                  </a:ext>
                </a:extLst>
              </p:cNvPr>
              <p:cNvSpPr txBox="1"/>
              <p:nvPr/>
            </p:nvSpPr>
            <p:spPr>
              <a:xfrm>
                <a:off x="925639" y="3191762"/>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grpSp>
        <p:grpSp>
          <p:nvGrpSpPr>
            <p:cNvPr id="9" name="Group 8">
              <a:extLst>
                <a:ext uri="{FF2B5EF4-FFF2-40B4-BE49-F238E27FC236}">
                  <a16:creationId xmlns:a16="http://schemas.microsoft.com/office/drawing/2014/main" id="{5F0915F3-79F2-FC44-9DE8-A9C76C06B222}"/>
                </a:ext>
              </a:extLst>
            </p:cNvPr>
            <p:cNvGrpSpPr/>
            <p:nvPr/>
          </p:nvGrpSpPr>
          <p:grpSpPr>
            <a:xfrm>
              <a:off x="669114" y="4144674"/>
              <a:ext cx="2894946" cy="1823110"/>
              <a:chOff x="669114" y="4144674"/>
              <a:chExt cx="2894946" cy="1823110"/>
            </a:xfrm>
          </p:grpSpPr>
          <p:sp>
            <p:nvSpPr>
              <p:cNvPr id="13" name="Rounded Rectangle 12">
                <a:extLst>
                  <a:ext uri="{FF2B5EF4-FFF2-40B4-BE49-F238E27FC236}">
                    <a16:creationId xmlns:a16="http://schemas.microsoft.com/office/drawing/2014/main" id="{64815DC3-B000-F646-B344-7B37CE7CF6FD}"/>
                  </a:ext>
                </a:extLst>
              </p:cNvPr>
              <p:cNvSpPr/>
              <p:nvPr/>
            </p:nvSpPr>
            <p:spPr>
              <a:xfrm>
                <a:off x="669114" y="4144674"/>
                <a:ext cx="2894946" cy="1823110"/>
              </a:xfrm>
              <a:prstGeom prst="roundRect">
                <a:avLst>
                  <a:gd name="adj" fmla="val 4512"/>
                </a:avLst>
              </a:prstGeom>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Cladding</a:t>
                </a:r>
              </a:p>
            </p:txBody>
          </p:sp>
          <p:pic>
            <p:nvPicPr>
              <p:cNvPr id="14" name="Picture 13" descr="latex-image-1.pdf">
                <a:extLst>
                  <a:ext uri="{FF2B5EF4-FFF2-40B4-BE49-F238E27FC236}">
                    <a16:creationId xmlns:a16="http://schemas.microsoft.com/office/drawing/2014/main" id="{10B370E1-2074-9F43-9F69-06AA066AE9E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5364057"/>
                <a:ext cx="873289" cy="172502"/>
              </a:xfrm>
              <a:prstGeom prst="rect">
                <a:avLst/>
              </a:prstGeom>
            </p:spPr>
          </p:pic>
          <p:pic>
            <p:nvPicPr>
              <p:cNvPr id="15" name="Picture 14" descr="latex-image-1.pdf">
                <a:extLst>
                  <a:ext uri="{FF2B5EF4-FFF2-40B4-BE49-F238E27FC236}">
                    <a16:creationId xmlns:a16="http://schemas.microsoft.com/office/drawing/2014/main" id="{C40E5DE4-2BF9-B740-AE62-D6E868CC094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4576252"/>
                <a:ext cx="2289040" cy="449251"/>
              </a:xfrm>
              <a:prstGeom prst="rect">
                <a:avLst/>
              </a:prstGeom>
            </p:spPr>
          </p:pic>
          <p:sp>
            <p:nvSpPr>
              <p:cNvPr id="16" name="TextBox 15">
                <a:extLst>
                  <a:ext uri="{FF2B5EF4-FFF2-40B4-BE49-F238E27FC236}">
                    <a16:creationId xmlns:a16="http://schemas.microsoft.com/office/drawing/2014/main" id="{C010A779-B3A5-594A-9734-C267E73CC438}"/>
                  </a:ext>
                </a:extLst>
              </p:cNvPr>
              <p:cNvSpPr txBox="1"/>
              <p:nvPr/>
            </p:nvSpPr>
            <p:spPr>
              <a:xfrm>
                <a:off x="883935" y="5025503"/>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sp>
            <p:nvSpPr>
              <p:cNvPr id="17" name="TextBox 16">
                <a:extLst>
                  <a:ext uri="{FF2B5EF4-FFF2-40B4-BE49-F238E27FC236}">
                    <a16:creationId xmlns:a16="http://schemas.microsoft.com/office/drawing/2014/main" id="{686E1941-991B-9A4C-BC8E-8AAEA7945471}"/>
                  </a:ext>
                </a:extLst>
              </p:cNvPr>
              <p:cNvSpPr txBox="1"/>
              <p:nvPr/>
            </p:nvSpPr>
            <p:spPr>
              <a:xfrm>
                <a:off x="925639" y="5536559"/>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grpSp>
        <p:sp>
          <p:nvSpPr>
            <p:cNvPr id="10" name="Rectangle 9">
              <a:extLst>
                <a:ext uri="{FF2B5EF4-FFF2-40B4-BE49-F238E27FC236}">
                  <a16:creationId xmlns:a16="http://schemas.microsoft.com/office/drawing/2014/main" id="{1C06D102-8D95-EC4B-8212-3E2ACC31BDED}"/>
                </a:ext>
              </a:extLst>
            </p:cNvPr>
            <p:cNvSpPr/>
            <p:nvPr/>
          </p:nvSpPr>
          <p:spPr>
            <a:xfrm>
              <a:off x="4499456" y="2671982"/>
              <a:ext cx="587182" cy="2826841"/>
            </a:xfrm>
            <a:prstGeom prst="rect">
              <a:avLst/>
            </a:prstGeom>
            <a:gradFill flip="none" rotWithShape="1">
              <a:gsLst>
                <a:gs pos="0">
                  <a:schemeClr val="dk1">
                    <a:tint val="50000"/>
                    <a:satMod val="300000"/>
                    <a:alpha val="80000"/>
                  </a:schemeClr>
                </a:gs>
                <a:gs pos="35000">
                  <a:schemeClr val="dk1">
                    <a:tint val="37000"/>
                    <a:satMod val="300000"/>
                    <a:alpha val="80000"/>
                  </a:schemeClr>
                </a:gs>
                <a:gs pos="100000">
                  <a:schemeClr val="dk1">
                    <a:tint val="15000"/>
                    <a:satMod val="350000"/>
                    <a:alpha val="80000"/>
                  </a:schemeClr>
                </a:gs>
              </a:gsLst>
              <a:lin ang="16200000" scaled="1"/>
              <a:tileRect/>
            </a:gra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76715C84-C10F-7E4F-B32B-D2692106E634}"/>
                </a:ext>
              </a:extLst>
            </p:cNvPr>
            <p:cNvSpPr/>
            <p:nvPr/>
          </p:nvSpPr>
          <p:spPr>
            <a:xfrm>
              <a:off x="5127603" y="2261120"/>
              <a:ext cx="102416" cy="32377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a:extLst>
                <a:ext uri="{FF2B5EF4-FFF2-40B4-BE49-F238E27FC236}">
                  <a16:creationId xmlns:a16="http://schemas.microsoft.com/office/drawing/2014/main" id="{C46BF8A8-08B1-EB40-B41C-0A0DEA414679}"/>
                </a:ext>
              </a:extLst>
            </p:cNvPr>
            <p:cNvCxnSpPr/>
            <p:nvPr/>
          </p:nvCxnSpPr>
          <p:spPr>
            <a:xfrm>
              <a:off x="4495414" y="2261120"/>
              <a:ext cx="10870" cy="3237703"/>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528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NUMERICAL 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98445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3F94-83BC-FD4A-9556-C6DD19C91DE0}"/>
              </a:ext>
            </a:extLst>
          </p:cNvPr>
          <p:cNvSpPr>
            <a:spLocks noGrp="1"/>
          </p:cNvSpPr>
          <p:nvPr>
            <p:ph type="title"/>
          </p:nvPr>
        </p:nvSpPr>
        <p:spPr/>
        <p:txBody>
          <a:bodyPr/>
          <a:lstStyle/>
          <a:p>
            <a:r>
              <a:rPr lang="en-US" dirty="0"/>
              <a:t>FALCON can predict the fuel performance in axisymmetric RZ space or in </a:t>
            </a:r>
            <a:r>
              <a:rPr lang="en-US" dirty="0" err="1"/>
              <a:t>Rθ</a:t>
            </a:r>
            <a:r>
              <a:rPr lang="en-US" dirty="0"/>
              <a:t> space</a:t>
            </a:r>
          </a:p>
        </p:txBody>
      </p:sp>
      <p:sp>
        <p:nvSpPr>
          <p:cNvPr id="4" name="Slide Number Placeholder 3">
            <a:extLst>
              <a:ext uri="{FF2B5EF4-FFF2-40B4-BE49-F238E27FC236}">
                <a16:creationId xmlns:a16="http://schemas.microsoft.com/office/drawing/2014/main" id="{5256BDE7-1D0C-E44E-BEA5-E621E71CD9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0A91E16-B877-2E4D-A525-378C60AA46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38805" y="2027804"/>
            <a:ext cx="6541792" cy="4634368"/>
          </a:xfrm>
          <a:prstGeom prst="rect">
            <a:avLst/>
          </a:prstGeom>
        </p:spPr>
      </p:pic>
      <p:pic>
        <p:nvPicPr>
          <p:cNvPr id="6" name="Picture 5">
            <a:extLst>
              <a:ext uri="{FF2B5EF4-FFF2-40B4-BE49-F238E27FC236}">
                <a16:creationId xmlns:a16="http://schemas.microsoft.com/office/drawing/2014/main" id="{7E75C0C1-F936-4547-92A1-C024A23710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74548" y="1968501"/>
            <a:ext cx="2088861" cy="4752975"/>
          </a:xfrm>
          <a:prstGeom prst="rect">
            <a:avLst/>
          </a:prstGeom>
        </p:spPr>
      </p:pic>
    </p:spTree>
    <p:extLst>
      <p:ext uri="{BB962C8B-B14F-4D97-AF65-F5344CB8AC3E}">
        <p14:creationId xmlns:p14="http://schemas.microsoft.com/office/powerpoint/2010/main" val="102887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BISON</a:t>
            </a:r>
          </a:p>
        </p:txBody>
      </p:sp>
      <p:sp>
        <p:nvSpPr>
          <p:cNvPr id="4" name="Pentagon 3"/>
          <p:cNvSpPr/>
          <p:nvPr/>
        </p:nvSpPr>
        <p:spPr>
          <a:xfrm rot="16200000">
            <a:off x="-198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Computational cost</a:t>
            </a:r>
          </a:p>
        </p:txBody>
      </p:sp>
      <p:sp>
        <p:nvSpPr>
          <p:cNvPr id="5" name="Pentagon 4"/>
          <p:cNvSpPr/>
          <p:nvPr/>
        </p:nvSpPr>
        <p:spPr>
          <a:xfrm rot="16200000">
            <a:off x="7893958"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Accuracy</a:t>
            </a:r>
          </a:p>
        </p:txBody>
      </p:sp>
      <p:grpSp>
        <p:nvGrpSpPr>
          <p:cNvPr id="15" name="Group 14"/>
          <p:cNvGrpSpPr/>
          <p:nvPr/>
        </p:nvGrpSpPr>
        <p:grpSpPr>
          <a:xfrm>
            <a:off x="2186593" y="1881935"/>
            <a:ext cx="7596943" cy="1175798"/>
            <a:chOff x="662592" y="1881935"/>
            <a:chExt cx="7596943" cy="1175798"/>
          </a:xfrm>
        </p:grpSpPr>
        <p:pic>
          <p:nvPicPr>
            <p:cNvPr id="6" name="Picture 5"/>
            <p:cNvPicPr>
              <a:picLocks noChangeAspect="1"/>
            </p:cNvPicPr>
            <p:nvPr/>
          </p:nvPicPr>
          <p:blipFill>
            <a:blip r:embed="rId2" cstate="screen">
              <a:alphaModFix amt="56000"/>
              <a:extLst>
                <a:ext uri="{28A0092B-C50C-407E-A947-70E740481C1C}">
                  <a14:useLocalDpi xmlns:a14="http://schemas.microsoft.com/office/drawing/2010/main"/>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7487" y="226376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full 3D</a:t>
              </a:r>
            </a:p>
          </p:txBody>
        </p:sp>
      </p:grpSp>
      <p:grpSp>
        <p:nvGrpSpPr>
          <p:cNvPr id="16" name="Group 15"/>
          <p:cNvGrpSpPr/>
          <p:nvPr/>
        </p:nvGrpSpPr>
        <p:grpSpPr>
          <a:xfrm>
            <a:off x="2271486" y="3138120"/>
            <a:ext cx="7512048" cy="526414"/>
            <a:chOff x="747486" y="3138120"/>
            <a:chExt cx="7512048" cy="526414"/>
          </a:xfrm>
        </p:grpSpPr>
        <p:pic>
          <p:nvPicPr>
            <p:cNvPr id="13" name="Picture 12" descr="2D_asisymmetric_discrete_pellet.png"/>
            <p:cNvPicPr>
              <a:picLocks noChangeAspect="1"/>
            </p:cNvPicPr>
            <p:nvPr/>
          </p:nvPicPr>
          <p:blipFill>
            <a:blip r:embed="rId3">
              <a:alphaModFix amt="60000"/>
              <a:extLst>
                <a:ext uri="{28A0092B-C50C-407E-A947-70E740481C1C}">
                  <a14:useLocalDpi xmlns:a14="http://schemas.microsoft.com/office/drawing/2010/main"/>
                </a:ext>
              </a:extLst>
            </a:blip>
            <a:stretch>
              <a:fillRect/>
            </a:stretch>
          </p:blipFill>
          <p:spPr>
            <a:xfrm>
              <a:off x="834578" y="3138120"/>
              <a:ext cx="7420806" cy="427052"/>
            </a:xfrm>
            <a:prstGeom prst="rect">
              <a:avLst/>
            </a:prstGeom>
          </p:spPr>
        </p:pic>
        <p:sp>
          <p:nvSpPr>
            <p:cNvPr id="8" name="TextBox 7"/>
            <p:cNvSpPr txBox="1"/>
            <p:nvPr/>
          </p:nvSpPr>
          <p:spPr>
            <a:xfrm>
              <a:off x="747486" y="3202869"/>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discrete pellets </a:t>
              </a:r>
            </a:p>
          </p:txBody>
        </p:sp>
      </p:grpSp>
      <p:grpSp>
        <p:nvGrpSpPr>
          <p:cNvPr id="17" name="Group 16"/>
          <p:cNvGrpSpPr/>
          <p:nvPr/>
        </p:nvGrpSpPr>
        <p:grpSpPr>
          <a:xfrm>
            <a:off x="2271486" y="3956979"/>
            <a:ext cx="7512048" cy="513101"/>
            <a:chOff x="747486" y="3956978"/>
            <a:chExt cx="7512048" cy="513101"/>
          </a:xfrm>
        </p:grpSpPr>
        <p:pic>
          <p:nvPicPr>
            <p:cNvPr id="14" name="Picture 13" descr="2D_asisymmetric_smeared_pellet.png"/>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834578" y="3956978"/>
              <a:ext cx="7320636" cy="417458"/>
            </a:xfrm>
            <a:prstGeom prst="rect">
              <a:avLst/>
            </a:prstGeom>
          </p:spPr>
        </p:pic>
        <p:sp>
          <p:nvSpPr>
            <p:cNvPr id="9" name="TextBox 8"/>
            <p:cNvSpPr txBox="1"/>
            <p:nvPr/>
          </p:nvSpPr>
          <p:spPr>
            <a:xfrm>
              <a:off x="747486" y="4008414"/>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2D axisymmetric with smeared pellets </a:t>
              </a:r>
            </a:p>
          </p:txBody>
        </p:sp>
      </p:grpSp>
      <p:sp>
        <p:nvSpPr>
          <p:cNvPr id="22" name="TextBox 21"/>
          <p:cNvSpPr txBox="1"/>
          <p:nvPr/>
        </p:nvSpPr>
        <p:spPr>
          <a:xfrm>
            <a:off x="2271487" y="4554733"/>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multiple 1D slices (1.5D)</a:t>
            </a:r>
          </a:p>
        </p:txBody>
      </p:sp>
      <p:sp>
        <p:nvSpPr>
          <p:cNvPr id="23" name="TextBox 22"/>
          <p:cNvSpPr txBox="1"/>
          <p:nvPr/>
        </p:nvSpPr>
        <p:spPr>
          <a:xfrm>
            <a:off x="2271487" y="5544876"/>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Transient, 1D</a:t>
            </a:r>
          </a:p>
        </p:txBody>
      </p:sp>
      <p:sp>
        <p:nvSpPr>
          <p:cNvPr id="24" name="TextBox 23"/>
          <p:cNvSpPr txBox="1"/>
          <p:nvPr/>
        </p:nvSpPr>
        <p:spPr>
          <a:xfrm>
            <a:off x="2271486" y="6133541"/>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state, 1D (analytical)</a:t>
            </a:r>
          </a:p>
        </p:txBody>
      </p:sp>
      <p:sp>
        <p:nvSpPr>
          <p:cNvPr id="25" name="TextBox 24"/>
          <p:cNvSpPr txBox="1"/>
          <p:nvPr/>
        </p:nvSpPr>
        <p:spPr>
          <a:xfrm>
            <a:off x="2271487" y="5097675"/>
            <a:ext cx="75120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Steady, multiple 1D slices (1.5 D)</a:t>
            </a:r>
          </a:p>
        </p:txBody>
      </p:sp>
      <p:sp>
        <p:nvSpPr>
          <p:cNvPr id="3" name="Rounded Rectangle 2"/>
          <p:cNvSpPr/>
          <p:nvPr/>
        </p:nvSpPr>
        <p:spPr>
          <a:xfrm>
            <a:off x="2271487" y="1820173"/>
            <a:ext cx="7512048" cy="4186368"/>
          </a:xfrm>
          <a:prstGeom prst="roundRect">
            <a:avLst>
              <a:gd name="adj" fmla="val 7391"/>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314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5480-BAB5-C642-8EF4-A490FCD7F790}"/>
              </a:ext>
            </a:extLst>
          </p:cNvPr>
          <p:cNvSpPr>
            <a:spLocks noGrp="1"/>
          </p:cNvSpPr>
          <p:nvPr>
            <p:ph type="title"/>
          </p:nvPr>
        </p:nvSpPr>
        <p:spPr/>
        <p:txBody>
          <a:bodyPr/>
          <a:lstStyle/>
          <a:p>
            <a:r>
              <a:rPr lang="en-US" dirty="0"/>
              <a:t>BISON</a:t>
            </a:r>
          </a:p>
        </p:txBody>
      </p:sp>
      <p:sp>
        <p:nvSpPr>
          <p:cNvPr id="3" name="Content Placeholder 2">
            <a:extLst>
              <a:ext uri="{FF2B5EF4-FFF2-40B4-BE49-F238E27FC236}">
                <a16:creationId xmlns:a16="http://schemas.microsoft.com/office/drawing/2014/main" id="{1761940E-7662-064E-B7D5-EE8C1EB8BEC6}"/>
              </a:ext>
            </a:extLst>
          </p:cNvPr>
          <p:cNvSpPr>
            <a:spLocks noGrp="1"/>
          </p:cNvSpPr>
          <p:nvPr>
            <p:ph idx="1"/>
          </p:nvPr>
        </p:nvSpPr>
        <p:spPr/>
        <p:txBody>
          <a:bodyPr/>
          <a:lstStyle/>
          <a:p>
            <a:r>
              <a:rPr lang="en-US" dirty="0"/>
              <a:t>The next generation fuel performance code under development in the US</a:t>
            </a:r>
          </a:p>
          <a:p>
            <a:r>
              <a:rPr lang="en-US" dirty="0"/>
              <a:t>It uses the MOOSE framework</a:t>
            </a:r>
          </a:p>
          <a:p>
            <a:r>
              <a:rPr lang="en-US" dirty="0"/>
              <a:t>Development was begun in 2008</a:t>
            </a:r>
          </a:p>
          <a:p>
            <a:r>
              <a:rPr lang="en-US" dirty="0"/>
              <a:t>The first paper using BISON was published in 2009 and the paper summarizing its full capabilities was published in 2012</a:t>
            </a:r>
          </a:p>
          <a:p>
            <a:r>
              <a:rPr lang="en-US" dirty="0"/>
              <a:t>It was developed at Idaho National Laboratory, with some support by ANATECH</a:t>
            </a:r>
          </a:p>
          <a:p>
            <a:r>
              <a:rPr lang="en-US" dirty="0"/>
              <a:t>BISON is available for free, but it is export controlled and requires a license agreement be signed</a:t>
            </a:r>
          </a:p>
          <a:p>
            <a:endParaRPr lang="en-US" dirty="0"/>
          </a:p>
        </p:txBody>
      </p:sp>
      <p:sp>
        <p:nvSpPr>
          <p:cNvPr id="4" name="Slide Number Placeholder 3">
            <a:extLst>
              <a:ext uri="{FF2B5EF4-FFF2-40B4-BE49-F238E27FC236}">
                <a16:creationId xmlns:a16="http://schemas.microsoft.com/office/drawing/2014/main" id="{93165EFA-665C-0641-A9B5-166D0D9E8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7616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4A127-D61A-4646-9225-BD4B792BB661}"/>
              </a:ext>
            </a:extLst>
          </p:cNvPr>
          <p:cNvSpPr>
            <a:spLocks noGrp="1"/>
          </p:cNvSpPr>
          <p:nvPr>
            <p:ph type="title"/>
          </p:nvPr>
        </p:nvSpPr>
        <p:spPr/>
        <p:txBody>
          <a:bodyPr/>
          <a:lstStyle/>
          <a:p>
            <a:r>
              <a:rPr lang="en-US" dirty="0"/>
              <a:t>BISON models the fuel behavior ranging from 1D to full 3D and uses FEM</a:t>
            </a:r>
          </a:p>
        </p:txBody>
      </p:sp>
      <p:sp>
        <p:nvSpPr>
          <p:cNvPr id="4" name="Slide Number Placeholder 3">
            <a:extLst>
              <a:ext uri="{FF2B5EF4-FFF2-40B4-BE49-F238E27FC236}">
                <a16:creationId xmlns:a16="http://schemas.microsoft.com/office/drawing/2014/main" id="{2C2C4F84-8FCE-1B4D-B192-CBF436817D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2ADA26A8-8E30-0848-ADAD-E4C34984117E}"/>
              </a:ext>
            </a:extLst>
          </p:cNvPr>
          <p:cNvGrpSpPr/>
          <p:nvPr/>
        </p:nvGrpSpPr>
        <p:grpSpPr>
          <a:xfrm>
            <a:off x="2262245" y="2100331"/>
            <a:ext cx="7667510" cy="4124190"/>
            <a:chOff x="669114" y="1843594"/>
            <a:chExt cx="7667510" cy="4124190"/>
          </a:xfrm>
        </p:grpSpPr>
        <p:pic>
          <p:nvPicPr>
            <p:cNvPr id="6" name="Picture 7" descr="temp_3Dslice.png">
              <a:extLst>
                <a:ext uri="{FF2B5EF4-FFF2-40B4-BE49-F238E27FC236}">
                  <a16:creationId xmlns:a16="http://schemas.microsoft.com/office/drawing/2014/main" id="{A054E6DD-DC39-294C-862B-1C5F040EF1AA}"/>
                </a:ext>
              </a:extLst>
            </p:cNvPr>
            <p:cNvPicPr>
              <a:picLocks noChangeAspect="1"/>
            </p:cNvPicPr>
            <p:nvPr/>
          </p:nvPicPr>
          <p:blipFill>
            <a:blip r:embed="rId2" cstate="screen">
              <a:alphaModFix/>
              <a:extLst>
                <a:ext uri="{28A0092B-C50C-407E-A947-70E740481C1C}">
                  <a14:useLocalDpi xmlns:a14="http://schemas.microsoft.com/office/drawing/2010/main"/>
                </a:ext>
              </a:extLst>
            </a:blip>
            <a:srcRect/>
            <a:stretch>
              <a:fillRect/>
            </a:stretch>
          </p:blipFill>
          <p:spPr bwMode="auto">
            <a:xfrm>
              <a:off x="3677863" y="2261120"/>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2BBEBC16-DB00-5C45-9D8A-A09D78FD6B95}"/>
                </a:ext>
              </a:extLst>
            </p:cNvPr>
            <p:cNvSpPr/>
            <p:nvPr/>
          </p:nvSpPr>
          <p:spPr>
            <a:xfrm>
              <a:off x="5441678" y="2699291"/>
              <a:ext cx="2894946" cy="2196476"/>
            </a:xfrm>
            <a:prstGeom prst="roundRect">
              <a:avLst>
                <a:gd name="adj" fmla="val 4512"/>
              </a:avLst>
            </a:prstGeom>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Gap</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Pressure is calculated using equation of state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Fully implemented implicit contact algorithm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Gap heat transfer model is used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1921F009-7C1B-7646-A9B2-7DE68DD3C3CA}"/>
                </a:ext>
              </a:extLst>
            </p:cNvPr>
            <p:cNvGrpSpPr/>
            <p:nvPr/>
          </p:nvGrpSpPr>
          <p:grpSpPr>
            <a:xfrm>
              <a:off x="673013" y="1843594"/>
              <a:ext cx="2894946" cy="1918704"/>
              <a:chOff x="673013" y="1843594"/>
              <a:chExt cx="2894946" cy="1918704"/>
            </a:xfrm>
          </p:grpSpPr>
          <p:sp>
            <p:nvSpPr>
              <p:cNvPr id="15" name="Rounded Rectangle 14">
                <a:extLst>
                  <a:ext uri="{FF2B5EF4-FFF2-40B4-BE49-F238E27FC236}">
                    <a16:creationId xmlns:a16="http://schemas.microsoft.com/office/drawing/2014/main" id="{ECA99061-E2C0-304B-B8B3-EC6D94EEA50D}"/>
                  </a:ext>
                </a:extLst>
              </p:cNvPr>
              <p:cNvSpPr/>
              <p:nvPr/>
            </p:nvSpPr>
            <p:spPr>
              <a:xfrm>
                <a:off x="673013" y="1843594"/>
                <a:ext cx="2894946" cy="1918704"/>
              </a:xfrm>
              <a:prstGeom prst="roundRect">
                <a:avLst>
                  <a:gd name="adj" fmla="val 4512"/>
                </a:avLst>
              </a:prstGeom>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Fuel</a:t>
                </a:r>
              </a:p>
            </p:txBody>
          </p:sp>
          <p:pic>
            <p:nvPicPr>
              <p:cNvPr id="16" name="Picture 15" descr="latex-image-1.pdf">
                <a:extLst>
                  <a:ext uri="{FF2B5EF4-FFF2-40B4-BE49-F238E27FC236}">
                    <a16:creationId xmlns:a16="http://schemas.microsoft.com/office/drawing/2014/main" id="{BAF136E8-A4C6-AA45-9C67-E5E246EAA5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2242466"/>
                <a:ext cx="2289040" cy="449251"/>
              </a:xfrm>
              <a:prstGeom prst="rect">
                <a:avLst/>
              </a:prstGeom>
            </p:spPr>
          </p:pic>
          <p:pic>
            <p:nvPicPr>
              <p:cNvPr id="17" name="Picture 16" descr="latex-image-1.pdf">
                <a:extLst>
                  <a:ext uri="{FF2B5EF4-FFF2-40B4-BE49-F238E27FC236}">
                    <a16:creationId xmlns:a16="http://schemas.microsoft.com/office/drawing/2014/main" id="{A6D0B184-3EB6-A946-839B-B0B1FE54C2A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3068007"/>
                <a:ext cx="873289" cy="172502"/>
              </a:xfrm>
              <a:prstGeom prst="rect">
                <a:avLst/>
              </a:prstGeom>
            </p:spPr>
          </p:pic>
          <p:sp>
            <p:nvSpPr>
              <p:cNvPr id="18" name="TextBox 17">
                <a:extLst>
                  <a:ext uri="{FF2B5EF4-FFF2-40B4-BE49-F238E27FC236}">
                    <a16:creationId xmlns:a16="http://schemas.microsoft.com/office/drawing/2014/main" id="{B198F751-AA14-194D-911F-240F02FE6BBE}"/>
                  </a:ext>
                </a:extLst>
              </p:cNvPr>
              <p:cNvSpPr txBox="1"/>
              <p:nvPr/>
            </p:nvSpPr>
            <p:spPr>
              <a:xfrm>
                <a:off x="925639" y="2671982"/>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sp>
            <p:nvSpPr>
              <p:cNvPr id="19" name="TextBox 18">
                <a:extLst>
                  <a:ext uri="{FF2B5EF4-FFF2-40B4-BE49-F238E27FC236}">
                    <a16:creationId xmlns:a16="http://schemas.microsoft.com/office/drawing/2014/main" id="{098ED3D2-46DC-054B-B9C3-84ED7668859D}"/>
                  </a:ext>
                </a:extLst>
              </p:cNvPr>
              <p:cNvSpPr txBox="1"/>
              <p:nvPr/>
            </p:nvSpPr>
            <p:spPr>
              <a:xfrm>
                <a:off x="925639" y="3191762"/>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grpSp>
        <p:grpSp>
          <p:nvGrpSpPr>
            <p:cNvPr id="9" name="Group 8">
              <a:extLst>
                <a:ext uri="{FF2B5EF4-FFF2-40B4-BE49-F238E27FC236}">
                  <a16:creationId xmlns:a16="http://schemas.microsoft.com/office/drawing/2014/main" id="{CF60BB85-654B-F841-AD64-F07786A5489E}"/>
                </a:ext>
              </a:extLst>
            </p:cNvPr>
            <p:cNvGrpSpPr/>
            <p:nvPr/>
          </p:nvGrpSpPr>
          <p:grpSpPr>
            <a:xfrm>
              <a:off x="669114" y="4144674"/>
              <a:ext cx="2894946" cy="1823110"/>
              <a:chOff x="669114" y="4144674"/>
              <a:chExt cx="2894946" cy="1823110"/>
            </a:xfrm>
          </p:grpSpPr>
          <p:sp>
            <p:nvSpPr>
              <p:cNvPr id="10" name="Rounded Rectangle 9">
                <a:extLst>
                  <a:ext uri="{FF2B5EF4-FFF2-40B4-BE49-F238E27FC236}">
                    <a16:creationId xmlns:a16="http://schemas.microsoft.com/office/drawing/2014/main" id="{CC079A18-BD6E-BD48-A6D9-DF35499D88ED}"/>
                  </a:ext>
                </a:extLst>
              </p:cNvPr>
              <p:cNvSpPr/>
              <p:nvPr/>
            </p:nvSpPr>
            <p:spPr>
              <a:xfrm>
                <a:off x="669114" y="4144674"/>
                <a:ext cx="2894946" cy="1823110"/>
              </a:xfrm>
              <a:prstGeom prst="roundRect">
                <a:avLst>
                  <a:gd name="adj" fmla="val 4512"/>
                </a:avLst>
              </a:prstGeom>
            </p:spPr>
            <p:style>
              <a:lnRef idx="1">
                <a:schemeClr val="dk1"/>
              </a:lnRef>
              <a:fillRef idx="2">
                <a:schemeClr val="dk1"/>
              </a:fillRef>
              <a:effectRef idx="1">
                <a:schemeClr val="dk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Cladding</a:t>
                </a:r>
              </a:p>
            </p:txBody>
          </p:sp>
          <p:pic>
            <p:nvPicPr>
              <p:cNvPr id="11" name="Picture 10" descr="latex-image-1.pdf">
                <a:extLst>
                  <a:ext uri="{FF2B5EF4-FFF2-40B4-BE49-F238E27FC236}">
                    <a16:creationId xmlns:a16="http://schemas.microsoft.com/office/drawing/2014/main" id="{B5A0A67C-8963-9744-9F68-70B99FAB90A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60390" y="5364057"/>
                <a:ext cx="873289" cy="172502"/>
              </a:xfrm>
              <a:prstGeom prst="rect">
                <a:avLst/>
              </a:prstGeom>
            </p:spPr>
          </p:pic>
          <p:pic>
            <p:nvPicPr>
              <p:cNvPr id="12" name="Picture 11" descr="latex-image-1.pdf">
                <a:extLst>
                  <a:ext uri="{FF2B5EF4-FFF2-40B4-BE49-F238E27FC236}">
                    <a16:creationId xmlns:a16="http://schemas.microsoft.com/office/drawing/2014/main" id="{FDA47F00-3D33-7D46-A21C-287BB6C554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5639" y="4576252"/>
                <a:ext cx="2289040" cy="449251"/>
              </a:xfrm>
              <a:prstGeom prst="rect">
                <a:avLst/>
              </a:prstGeom>
            </p:spPr>
          </p:pic>
          <p:sp>
            <p:nvSpPr>
              <p:cNvPr id="13" name="TextBox 12">
                <a:extLst>
                  <a:ext uri="{FF2B5EF4-FFF2-40B4-BE49-F238E27FC236}">
                    <a16:creationId xmlns:a16="http://schemas.microsoft.com/office/drawing/2014/main" id="{8EDB4B05-9A83-5A42-ADC1-D9D8396DEFDA}"/>
                  </a:ext>
                </a:extLst>
              </p:cNvPr>
              <p:cNvSpPr txBox="1"/>
              <p:nvPr/>
            </p:nvSpPr>
            <p:spPr>
              <a:xfrm>
                <a:off x="883935" y="5025503"/>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sp>
            <p:nvSpPr>
              <p:cNvPr id="14" name="TextBox 13">
                <a:extLst>
                  <a:ext uri="{FF2B5EF4-FFF2-40B4-BE49-F238E27FC236}">
                    <a16:creationId xmlns:a16="http://schemas.microsoft.com/office/drawing/2014/main" id="{B42891B2-2B9E-E54C-9433-6B0A0682EBAD}"/>
                  </a:ext>
                </a:extLst>
              </p:cNvPr>
              <p:cNvSpPr txBox="1"/>
              <p:nvPr/>
            </p:nvSpPr>
            <p:spPr>
              <a:xfrm>
                <a:off x="925639" y="5536559"/>
                <a:ext cx="228904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a:ea typeface="+mn-ea"/>
                    <a:cs typeface="+mn-cs"/>
                  </a:rPr>
                  <a:t>Solved with FEM</a:t>
                </a:r>
              </a:p>
            </p:txBody>
          </p:sp>
        </p:grpSp>
      </p:grpSp>
    </p:spTree>
    <p:extLst>
      <p:ext uri="{BB962C8B-B14F-4D97-AF65-F5344CB8AC3E}">
        <p14:creationId xmlns:p14="http://schemas.microsoft.com/office/powerpoint/2010/main" val="3585457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95229-D18C-4448-A166-6412AFC65A2D}"/>
              </a:ext>
            </a:extLst>
          </p:cNvPr>
          <p:cNvSpPr>
            <a:spLocks noGrp="1"/>
          </p:cNvSpPr>
          <p:nvPr>
            <p:ph type="title"/>
          </p:nvPr>
        </p:nvSpPr>
        <p:spPr/>
        <p:txBody>
          <a:bodyPr/>
          <a:lstStyle/>
          <a:p>
            <a:r>
              <a:rPr lang="en-US" dirty="0"/>
              <a:t>Can handle smeared or discrete pellets, asymmetric pellet geometry and deformation</a:t>
            </a:r>
          </a:p>
        </p:txBody>
      </p:sp>
      <p:sp>
        <p:nvSpPr>
          <p:cNvPr id="4" name="Slide Number Placeholder 3">
            <a:extLst>
              <a:ext uri="{FF2B5EF4-FFF2-40B4-BE49-F238E27FC236}">
                <a16:creationId xmlns:a16="http://schemas.microsoft.com/office/drawing/2014/main" id="{AEA0F8AE-556A-1E4E-88B7-0EFDCE2FE2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D652AFA-A4F3-6746-85E0-C73BF82BF8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690" y="2949192"/>
            <a:ext cx="5898116" cy="2738411"/>
          </a:xfrm>
          <a:prstGeom prst="rect">
            <a:avLst/>
          </a:prstGeom>
        </p:spPr>
      </p:pic>
      <p:pic>
        <p:nvPicPr>
          <p:cNvPr id="6" name="Picture 5">
            <a:extLst>
              <a:ext uri="{FF2B5EF4-FFF2-40B4-BE49-F238E27FC236}">
                <a16:creationId xmlns:a16="http://schemas.microsoft.com/office/drawing/2014/main" id="{60EEF7CF-B603-454F-B12F-5BC18C5104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6620" y="2949192"/>
            <a:ext cx="6182453" cy="2738411"/>
          </a:xfrm>
          <a:prstGeom prst="rect">
            <a:avLst/>
          </a:prstGeom>
        </p:spPr>
      </p:pic>
    </p:spTree>
    <p:extLst>
      <p:ext uri="{BB962C8B-B14F-4D97-AF65-F5344CB8AC3E}">
        <p14:creationId xmlns:p14="http://schemas.microsoft.com/office/powerpoint/2010/main" val="132888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8CE63-585B-6607-3AF6-C80E38B6F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4150D-58D0-53C8-EAF8-3356DAF08888}"/>
              </a:ext>
            </a:extLst>
          </p:cNvPr>
          <p:cNvSpPr>
            <a:spLocks noGrp="1"/>
          </p:cNvSpPr>
          <p:nvPr>
            <p:ph type="title"/>
          </p:nvPr>
        </p:nvSpPr>
        <p:spPr/>
        <p:txBody>
          <a:bodyPr/>
          <a:lstStyle/>
          <a:p>
            <a:r>
              <a:rPr lang="en-US" dirty="0"/>
              <a:t>Because of its unique 3D capability, BISON can model truly 3D fuel performance problems</a:t>
            </a:r>
          </a:p>
        </p:txBody>
      </p:sp>
      <p:sp>
        <p:nvSpPr>
          <p:cNvPr id="4" name="Slide Number Placeholder 3">
            <a:extLst>
              <a:ext uri="{FF2B5EF4-FFF2-40B4-BE49-F238E27FC236}">
                <a16:creationId xmlns:a16="http://schemas.microsoft.com/office/drawing/2014/main" id="{F93DD9C5-F0B3-F15B-26A9-E91FB6950C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5pellet_merged_fine_westpower_MPS_alt.mov">
            <a:hlinkClick r:id="" action="ppaction://media"/>
            <a:extLst>
              <a:ext uri="{FF2B5EF4-FFF2-40B4-BE49-F238E27FC236}">
                <a16:creationId xmlns:a16="http://schemas.microsoft.com/office/drawing/2014/main" id="{BFBED122-9A89-C1D1-3F63-8CED653BCA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3068" y="2144452"/>
            <a:ext cx="8136932" cy="4577024"/>
          </a:xfrm>
          <a:prstGeom prst="rect">
            <a:avLst/>
          </a:prstGeom>
        </p:spPr>
      </p:pic>
    </p:spTree>
    <p:extLst>
      <p:ext uri="{BB962C8B-B14F-4D97-AF65-F5344CB8AC3E}">
        <p14:creationId xmlns:p14="http://schemas.microsoft.com/office/powerpoint/2010/main" val="164440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A8576-9217-2D45-8EDB-4754CAC8ADA8}"/>
              </a:ext>
            </a:extLst>
          </p:cNvPr>
          <p:cNvSpPr>
            <a:spLocks noGrp="1"/>
          </p:cNvSpPr>
          <p:nvPr>
            <p:ph type="title"/>
          </p:nvPr>
        </p:nvSpPr>
        <p:spPr>
          <a:xfrm>
            <a:off x="591524" y="605828"/>
            <a:ext cx="10972800" cy="583213"/>
          </a:xfrm>
        </p:spPr>
        <p:txBody>
          <a:bodyPr/>
          <a:lstStyle/>
          <a:p>
            <a:r>
              <a:rPr lang="en-US" dirty="0"/>
              <a:t>Other countries have other fuel performance codes</a:t>
            </a:r>
          </a:p>
        </p:txBody>
      </p:sp>
      <p:sp>
        <p:nvSpPr>
          <p:cNvPr id="4" name="Slide Number Placeholder 3">
            <a:extLst>
              <a:ext uri="{FF2B5EF4-FFF2-40B4-BE49-F238E27FC236}">
                <a16:creationId xmlns:a16="http://schemas.microsoft.com/office/drawing/2014/main" id="{D87B8532-7A49-2546-90AF-AB30939712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D0877E52-A7A3-6740-99CA-77CDD4A61A24}"/>
              </a:ext>
            </a:extLst>
          </p:cNvPr>
          <p:cNvGrpSpPr/>
          <p:nvPr/>
        </p:nvGrpSpPr>
        <p:grpSpPr>
          <a:xfrm>
            <a:off x="6142878" y="2050059"/>
            <a:ext cx="5475306" cy="4202113"/>
            <a:chOff x="4704123" y="2866698"/>
            <a:chExt cx="4439877" cy="3277085"/>
          </a:xfrm>
        </p:grpSpPr>
        <p:pic>
          <p:nvPicPr>
            <p:cNvPr id="6" name="Picture 5">
              <a:extLst>
                <a:ext uri="{FF2B5EF4-FFF2-40B4-BE49-F238E27FC236}">
                  <a16:creationId xmlns:a16="http://schemas.microsoft.com/office/drawing/2014/main" id="{C63BF637-8C0D-B44F-9A2C-2916DF2D29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4123" y="2866698"/>
              <a:ext cx="4237719" cy="275386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D29FE0B-B108-3443-AF83-E580A877F6DA}"/>
                </a:ext>
              </a:extLst>
            </p:cNvPr>
            <p:cNvSpPr txBox="1"/>
            <p:nvPr/>
          </p:nvSpPr>
          <p:spPr>
            <a:xfrm>
              <a:off x="4766757" y="5620563"/>
              <a:ext cx="43772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http://</a:t>
              </a:r>
              <a:r>
                <a:rPr kumimoji="0" lang="en-US" sz="1400" b="0" i="0" u="none" strike="noStrike" kern="1200" cap="none" spc="0" normalizeH="0" baseline="0" noProof="0" dirty="0" err="1">
                  <a:ln>
                    <a:noFill/>
                  </a:ln>
                  <a:solidFill>
                    <a:prstClr val="black"/>
                  </a:solidFill>
                  <a:effectLst/>
                  <a:uLnTx/>
                  <a:uFillTx/>
                  <a:latin typeface="Calibri"/>
                  <a:ea typeface="+mn-ea"/>
                  <a:cs typeface="+mn-cs"/>
                </a:rPr>
                <a:t>www.materials.cea.fr</a:t>
              </a:r>
              <a:r>
                <a:rPr kumimoji="0" lang="en-US" sz="1400" b="0" i="0" u="none" strike="noStrike" kern="1200" cap="none" spc="0" normalizeH="0" baseline="0" noProof="0" dirty="0">
                  <a:ln>
                    <a:noFill/>
                  </a:ln>
                  <a:solidFill>
                    <a:prstClr val="black"/>
                  </a:solidFill>
                  <a:effectLst/>
                  <a:uLnTx/>
                  <a:uFillTx/>
                  <a:latin typeface="Calibri"/>
                  <a:ea typeface="+mn-ea"/>
                  <a:cs typeface="+mn-cs"/>
                </a:rPr>
                <a:t>/en/PDF/PLEIADES-</a:t>
              </a:r>
              <a:r>
                <a:rPr kumimoji="0" lang="en-US" sz="1400" b="0" i="0" u="none" strike="noStrike" kern="1200" cap="none" spc="0" normalizeH="0" baseline="0" noProof="0" dirty="0" err="1">
                  <a:ln>
                    <a:noFill/>
                  </a:ln>
                  <a:solidFill>
                    <a:prstClr val="black"/>
                  </a:solidFill>
                  <a:effectLst/>
                  <a:uLnTx/>
                  <a:uFillTx/>
                  <a:latin typeface="Calibri"/>
                  <a:ea typeface="+mn-ea"/>
                  <a:cs typeface="+mn-cs"/>
                </a:rPr>
                <a:t>Platform.pdf</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A8F0E340-CEBD-8661-148A-82E6A07324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333" y="1189041"/>
            <a:ext cx="3565736" cy="5636488"/>
          </a:xfrm>
          <a:prstGeom prst="rect">
            <a:avLst/>
          </a:prstGeom>
        </p:spPr>
      </p:pic>
    </p:spTree>
    <p:extLst>
      <p:ext uri="{BB962C8B-B14F-4D97-AF65-F5344CB8AC3E}">
        <p14:creationId xmlns:p14="http://schemas.microsoft.com/office/powerpoint/2010/main" val="3283228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8649-7225-14B4-B096-E4A9E116F692}"/>
              </a:ext>
            </a:extLst>
          </p:cNvPr>
          <p:cNvSpPr>
            <a:spLocks noGrp="1"/>
          </p:cNvSpPr>
          <p:nvPr>
            <p:ph type="title"/>
          </p:nvPr>
        </p:nvSpPr>
        <p:spPr/>
        <p:txBody>
          <a:bodyPr/>
          <a:lstStyle/>
          <a:p>
            <a:pPr algn="l"/>
            <a:r>
              <a:rPr lang="en-US" dirty="0"/>
              <a:t>OFFBEAT – new tool</a:t>
            </a:r>
          </a:p>
        </p:txBody>
      </p:sp>
      <p:sp>
        <p:nvSpPr>
          <p:cNvPr id="3" name="Content Placeholder 2">
            <a:extLst>
              <a:ext uri="{FF2B5EF4-FFF2-40B4-BE49-F238E27FC236}">
                <a16:creationId xmlns:a16="http://schemas.microsoft.com/office/drawing/2014/main" id="{6A2D3E68-5B2F-E7E1-C58F-E3800B6CD3FB}"/>
              </a:ext>
            </a:extLst>
          </p:cNvPr>
          <p:cNvSpPr>
            <a:spLocks noGrp="1"/>
          </p:cNvSpPr>
          <p:nvPr>
            <p:ph idx="1"/>
          </p:nvPr>
        </p:nvSpPr>
        <p:spPr>
          <a:xfrm>
            <a:off x="609599" y="2160495"/>
            <a:ext cx="6421821" cy="3965670"/>
          </a:xfrm>
        </p:spPr>
        <p:txBody>
          <a:bodyPr/>
          <a:lstStyle/>
          <a:p>
            <a:r>
              <a:rPr lang="en-US" sz="2200" dirty="0"/>
              <a:t>The </a:t>
            </a:r>
            <a:r>
              <a:rPr lang="en-US" sz="2200" dirty="0" err="1"/>
              <a:t>OpenFOAM</a:t>
            </a:r>
            <a:r>
              <a:rPr lang="en-US" sz="2200" dirty="0"/>
              <a:t> Fuel </a:t>
            </a:r>
            <a:r>
              <a:rPr lang="en-US" sz="2200" dirty="0" err="1"/>
              <a:t>BEhavior</a:t>
            </a:r>
            <a:r>
              <a:rPr lang="en-US" sz="2200" dirty="0"/>
              <a:t> Analysis Tool (OFFBEAT) is a multi-dimensional fuel performance code developed in Switzerland</a:t>
            </a:r>
          </a:p>
          <a:p>
            <a:r>
              <a:rPr lang="en-US" sz="2200" dirty="0"/>
              <a:t>The code can be used both for studying complex 2D or 3D local effects and for more traditional 1.5D base irradiation analyses</a:t>
            </a:r>
          </a:p>
          <a:p>
            <a:r>
              <a:rPr lang="en-US" sz="2200" dirty="0"/>
              <a:t>OFFBEAT is based on the open-source C++ library </a:t>
            </a:r>
            <a:r>
              <a:rPr lang="en-US" sz="2200" dirty="0" err="1"/>
              <a:t>OpenFOAM</a:t>
            </a:r>
            <a:r>
              <a:rPr lang="en-US" sz="2200" dirty="0"/>
              <a:t>, thus the governing equations are discretized with modern finite volume techniques</a:t>
            </a:r>
          </a:p>
        </p:txBody>
      </p:sp>
      <p:sp>
        <p:nvSpPr>
          <p:cNvPr id="4" name="Slide Number Placeholder 3">
            <a:extLst>
              <a:ext uri="{FF2B5EF4-FFF2-40B4-BE49-F238E27FC236}">
                <a16:creationId xmlns:a16="http://schemas.microsoft.com/office/drawing/2014/main" id="{6487C5B4-1E61-C812-441D-5493064A15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0FAFC2A2-CD8B-3414-1A49-7933E721AE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81007" y="3905099"/>
            <a:ext cx="3701393" cy="2542546"/>
          </a:xfrm>
          <a:prstGeom prst="rect">
            <a:avLst/>
          </a:prstGeom>
        </p:spPr>
      </p:pic>
      <p:pic>
        <p:nvPicPr>
          <p:cNvPr id="8" name="Picture 7">
            <a:extLst>
              <a:ext uri="{FF2B5EF4-FFF2-40B4-BE49-F238E27FC236}">
                <a16:creationId xmlns:a16="http://schemas.microsoft.com/office/drawing/2014/main" id="{AB21A8F3-FAF9-D764-AAD0-3BB7C66472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4993" y="624448"/>
            <a:ext cx="1877848" cy="3396264"/>
          </a:xfrm>
          <a:prstGeom prst="rect">
            <a:avLst/>
          </a:prstGeom>
        </p:spPr>
      </p:pic>
      <p:pic>
        <p:nvPicPr>
          <p:cNvPr id="9" name="Picture 8">
            <a:extLst>
              <a:ext uri="{FF2B5EF4-FFF2-40B4-BE49-F238E27FC236}">
                <a16:creationId xmlns:a16="http://schemas.microsoft.com/office/drawing/2014/main" id="{806E3BEB-0251-9F05-9883-CD8DF55A4A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5696" y="1647526"/>
            <a:ext cx="3135586" cy="1781474"/>
          </a:xfrm>
          <a:prstGeom prst="rect">
            <a:avLst/>
          </a:prstGeom>
        </p:spPr>
      </p:pic>
    </p:spTree>
    <p:extLst>
      <p:ext uri="{BB962C8B-B14F-4D97-AF65-F5344CB8AC3E}">
        <p14:creationId xmlns:p14="http://schemas.microsoft.com/office/powerpoint/2010/main" val="3412466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1E8B-5A2A-9F4B-9C5C-EAB748EEFE8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3D0DF76-F96F-F240-B3FA-0B3264620617}"/>
              </a:ext>
            </a:extLst>
          </p:cNvPr>
          <p:cNvSpPr>
            <a:spLocks noGrp="1"/>
          </p:cNvSpPr>
          <p:nvPr>
            <p:ph idx="1"/>
          </p:nvPr>
        </p:nvSpPr>
        <p:spPr/>
        <p:txBody>
          <a:bodyPr>
            <a:normAutofit fontScale="92500" lnSpcReduction="20000"/>
          </a:bodyPr>
          <a:lstStyle/>
          <a:p>
            <a:r>
              <a:rPr lang="en-US" dirty="0"/>
              <a:t>Fuel performance codes are focused on predicting the center temperature of the pellet and the stress in the cladding</a:t>
            </a:r>
          </a:p>
          <a:p>
            <a:r>
              <a:rPr lang="en-US" dirty="0"/>
              <a:t>All fuel performance codes</a:t>
            </a:r>
          </a:p>
          <a:p>
            <a:pPr lvl="1"/>
            <a:r>
              <a:rPr lang="en-US" dirty="0"/>
              <a:t>Numerically model the temperature in the fuel</a:t>
            </a:r>
          </a:p>
          <a:p>
            <a:pPr lvl="1"/>
            <a:r>
              <a:rPr lang="en-US" dirty="0"/>
              <a:t>Numerically model the stress in the cladding</a:t>
            </a:r>
          </a:p>
          <a:p>
            <a:pPr lvl="1"/>
            <a:r>
              <a:rPr lang="en-US" dirty="0"/>
              <a:t>And consider gap pressure, closure, and heat transfer in some way</a:t>
            </a:r>
          </a:p>
          <a:p>
            <a:r>
              <a:rPr lang="en-US" dirty="0"/>
              <a:t>The primary US codes are</a:t>
            </a:r>
          </a:p>
          <a:p>
            <a:pPr lvl="1"/>
            <a:r>
              <a:rPr lang="en-US" dirty="0"/>
              <a:t>FRAPCON – Steady state 1.5D, uses finite difference</a:t>
            </a:r>
          </a:p>
          <a:p>
            <a:pPr lvl="1"/>
            <a:r>
              <a:rPr lang="en-US" dirty="0"/>
              <a:t>FRAPTRAN – Transient 1.5D, uses finite difference</a:t>
            </a:r>
          </a:p>
          <a:p>
            <a:pPr lvl="1"/>
            <a:r>
              <a:rPr lang="en-US" dirty="0"/>
              <a:t>FALCON – Steady or transient 2D, uses finite element</a:t>
            </a:r>
          </a:p>
          <a:p>
            <a:pPr lvl="1"/>
            <a:r>
              <a:rPr lang="en-US" dirty="0"/>
              <a:t>BISON – Steady or transient, 1D – 3D, uses finite element</a:t>
            </a:r>
          </a:p>
        </p:txBody>
      </p:sp>
      <p:sp>
        <p:nvSpPr>
          <p:cNvPr id="4" name="Slide Number Placeholder 3">
            <a:extLst>
              <a:ext uri="{FF2B5EF4-FFF2-40B4-BE49-F238E27FC236}">
                <a16:creationId xmlns:a16="http://schemas.microsoft.com/office/drawing/2014/main" id="{580E7E29-81BF-9141-92CE-FE69F20DB2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50397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429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0622-6846-494D-96AD-4BBCF1586AB5}"/>
              </a:ext>
            </a:extLst>
          </p:cNvPr>
          <p:cNvSpPr>
            <a:spLocks noGrp="1"/>
          </p:cNvSpPr>
          <p:nvPr>
            <p:ph type="title"/>
          </p:nvPr>
        </p:nvSpPr>
        <p:spPr/>
        <p:txBody>
          <a:bodyPr/>
          <a:lstStyle/>
          <a:p>
            <a:r>
              <a:rPr lang="en-US" dirty="0"/>
              <a:t>Now we can solve the temperature and the displacement vector for the full thermomechanical problem</a:t>
            </a:r>
          </a:p>
        </p:txBody>
      </p:sp>
      <p:sp>
        <p:nvSpPr>
          <p:cNvPr id="3" name="Content Placeholder 2">
            <a:extLst>
              <a:ext uri="{FF2B5EF4-FFF2-40B4-BE49-F238E27FC236}">
                <a16:creationId xmlns:a16="http://schemas.microsoft.com/office/drawing/2014/main" id="{02613731-D237-6E40-B8E7-DFA382F01B41}"/>
              </a:ext>
            </a:extLst>
          </p:cNvPr>
          <p:cNvSpPr>
            <a:spLocks noGrp="1"/>
          </p:cNvSpPr>
          <p:nvPr>
            <p:ph idx="1"/>
          </p:nvPr>
        </p:nvSpPr>
        <p:spPr>
          <a:xfrm>
            <a:off x="609600" y="2631989"/>
            <a:ext cx="5766486" cy="3494176"/>
          </a:xfrm>
        </p:spPr>
        <p:txBody>
          <a:bodyPr/>
          <a:lstStyle/>
          <a:p>
            <a:r>
              <a:rPr lang="en-US" dirty="0"/>
              <a:t>T impacts the value of </a:t>
            </a:r>
            <a:r>
              <a:rPr lang="en-US" b="1" dirty="0"/>
              <a:t>u</a:t>
            </a:r>
            <a:r>
              <a:rPr lang="en-US" dirty="0"/>
              <a:t> through thermal expansion</a:t>
            </a:r>
          </a:p>
          <a:p>
            <a:r>
              <a:rPr lang="en-US" b="1" dirty="0"/>
              <a:t>u</a:t>
            </a:r>
            <a:r>
              <a:rPr lang="en-US" dirty="0"/>
              <a:t> impacts the value of T through changes in the thickness of the gap</a:t>
            </a:r>
          </a:p>
          <a:p>
            <a:r>
              <a:rPr lang="en-US" dirty="0"/>
              <a:t>The value for T evolves with time</a:t>
            </a:r>
          </a:p>
          <a:p>
            <a:r>
              <a:rPr lang="en-US" dirty="0"/>
              <a:t>The value for </a:t>
            </a:r>
            <a:r>
              <a:rPr lang="en-US" b="1" dirty="0"/>
              <a:t>u</a:t>
            </a:r>
            <a:r>
              <a:rPr lang="en-US" dirty="0"/>
              <a:t> also evolves with time, even though there is not time in its PDE</a:t>
            </a:r>
          </a:p>
          <a:p>
            <a:endParaRPr lang="en-US" dirty="0"/>
          </a:p>
        </p:txBody>
      </p:sp>
      <p:sp>
        <p:nvSpPr>
          <p:cNvPr id="4" name="Slide Number Placeholder 3">
            <a:extLst>
              <a:ext uri="{FF2B5EF4-FFF2-40B4-BE49-F238E27FC236}">
                <a16:creationId xmlns:a16="http://schemas.microsoft.com/office/drawing/2014/main" id="{6489F151-E6A0-0448-B236-4E85D18FAA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20B1F5CE-4DCA-9443-8332-BB6C7ED1865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77592" y="2245482"/>
            <a:ext cx="2717800" cy="533400"/>
          </a:xfrm>
          <a:prstGeom prst="rect">
            <a:avLst/>
          </a:prstGeom>
        </p:spPr>
      </p:pic>
      <p:pic>
        <p:nvPicPr>
          <p:cNvPr id="6" name="Picture 5" descr="latex-image-1.pdf">
            <a:extLst>
              <a:ext uri="{FF2B5EF4-FFF2-40B4-BE49-F238E27FC236}">
                <a16:creationId xmlns:a16="http://schemas.microsoft.com/office/drawing/2014/main" id="{41C56C1B-77BC-824D-B466-E3E635DA38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88321" y="3720061"/>
            <a:ext cx="1028700" cy="203200"/>
          </a:xfrm>
          <a:prstGeom prst="rect">
            <a:avLst/>
          </a:prstGeom>
        </p:spPr>
      </p:pic>
      <p:pic>
        <p:nvPicPr>
          <p:cNvPr id="7" name="Picture 6" descr="latex-image-1.pdf">
            <a:extLst>
              <a:ext uri="{FF2B5EF4-FFF2-40B4-BE49-F238E27FC236}">
                <a16:creationId xmlns:a16="http://schemas.microsoft.com/office/drawing/2014/main" id="{5B3C5551-3A5E-C045-B6E6-83B8297D2A0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09697" y="4143330"/>
            <a:ext cx="2053590" cy="321310"/>
          </a:xfrm>
          <a:prstGeom prst="rect">
            <a:avLst/>
          </a:prstGeom>
        </p:spPr>
      </p:pic>
      <p:pic>
        <p:nvPicPr>
          <p:cNvPr id="8" name="Picture 7" descr="latex-image-1.pdf">
            <a:extLst>
              <a:ext uri="{FF2B5EF4-FFF2-40B4-BE49-F238E27FC236}">
                <a16:creationId xmlns:a16="http://schemas.microsoft.com/office/drawing/2014/main" id="{C7F6208A-9AEF-4147-A40A-40A8A79DC71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71242" y="3107622"/>
            <a:ext cx="2730500" cy="279400"/>
          </a:xfrm>
          <a:prstGeom prst="rect">
            <a:avLst/>
          </a:prstGeom>
        </p:spPr>
      </p:pic>
      <p:pic>
        <p:nvPicPr>
          <p:cNvPr id="9" name="Picture 7" descr="temp_3Dslice.png">
            <a:extLst>
              <a:ext uri="{FF2B5EF4-FFF2-40B4-BE49-F238E27FC236}">
                <a16:creationId xmlns:a16="http://schemas.microsoft.com/office/drawing/2014/main" id="{746AB87E-65F3-E344-90FC-9563BE8239DF}"/>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rot="5400000">
            <a:off x="7844683" y="3672723"/>
            <a:ext cx="1912834" cy="3819546"/>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139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4549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76811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64443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2596919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635157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a:t>
            </a:r>
            <a:r>
              <a:rPr lang="en-US" dirty="0" err="1"/>
              <a:t>GrB</a:t>
            </a:r>
            <a:r>
              <a:rPr lang="en-US" dirty="0"/>
              <a:t>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48382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628501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187180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338368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956"/>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373961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114A9-68E9-1D42-B724-D8ADC1FCBBAC}"/>
              </a:ext>
            </a:extLst>
          </p:cNvPr>
          <p:cNvSpPr>
            <a:spLocks noGrp="1"/>
          </p:cNvSpPr>
          <p:nvPr>
            <p:ph type="title"/>
          </p:nvPr>
        </p:nvSpPr>
        <p:spPr/>
        <p:txBody>
          <a:bodyPr/>
          <a:lstStyle/>
          <a:p>
            <a:r>
              <a:rPr lang="en-US" dirty="0"/>
              <a:t>The primary tool for solving all thermomechanics problems is the finite element method</a:t>
            </a:r>
          </a:p>
        </p:txBody>
      </p:sp>
      <p:sp>
        <p:nvSpPr>
          <p:cNvPr id="4" name="Slide Number Placeholder 3">
            <a:extLst>
              <a:ext uri="{FF2B5EF4-FFF2-40B4-BE49-F238E27FC236}">
                <a16:creationId xmlns:a16="http://schemas.microsoft.com/office/drawing/2014/main" id="{E84C2411-E12E-A64D-899F-E3AD1AEFF1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Content Placeholder 2">
            <a:extLst>
              <a:ext uri="{FF2B5EF4-FFF2-40B4-BE49-F238E27FC236}">
                <a16:creationId xmlns:a16="http://schemas.microsoft.com/office/drawing/2014/main" id="{0447FCFA-CC75-1440-BDFD-C99D3807BD0C}"/>
              </a:ext>
            </a:extLst>
          </p:cNvPr>
          <p:cNvSpPr>
            <a:spLocks noGrp="1"/>
          </p:cNvSpPr>
          <p:nvPr>
            <p:ph idx="1"/>
          </p:nvPr>
        </p:nvSpPr>
        <p:spPr/>
        <p:txBody>
          <a:bodyPr>
            <a:normAutofit fontScale="85000" lnSpcReduction="20000"/>
          </a:bodyPr>
          <a:lstStyle/>
          <a:p>
            <a:r>
              <a:rPr lang="en-US" b="1" dirty="0"/>
              <a:t>Finite difference</a:t>
            </a:r>
          </a:p>
          <a:p>
            <a:pPr lvl="1"/>
            <a:r>
              <a:rPr lang="en-US" dirty="0"/>
              <a:t>Can solve the heat conduction equation</a:t>
            </a:r>
          </a:p>
          <a:p>
            <a:pPr lvl="1"/>
            <a:r>
              <a:rPr lang="en-US" dirty="0"/>
              <a:t>Can’t easily solve the mechanics equations</a:t>
            </a:r>
          </a:p>
          <a:p>
            <a:r>
              <a:rPr lang="en-US" b="1" dirty="0"/>
              <a:t>Finite Volume</a:t>
            </a:r>
          </a:p>
          <a:p>
            <a:pPr lvl="1"/>
            <a:r>
              <a:rPr lang="en-US" dirty="0"/>
              <a:t>Can solve the heat conduction equation</a:t>
            </a:r>
          </a:p>
          <a:p>
            <a:pPr lvl="1"/>
            <a:r>
              <a:rPr lang="en-US" dirty="0"/>
              <a:t>Can solve the mechanics equations</a:t>
            </a:r>
          </a:p>
          <a:p>
            <a:pPr lvl="1"/>
            <a:r>
              <a:rPr lang="en-US" dirty="0" err="1"/>
              <a:t>Eqns</a:t>
            </a:r>
            <a:r>
              <a:rPr lang="en-US" dirty="0"/>
              <a:t> derived from fluid dynamics</a:t>
            </a:r>
          </a:p>
          <a:p>
            <a:r>
              <a:rPr lang="en-US" b="1" dirty="0"/>
              <a:t>Finite Element</a:t>
            </a:r>
          </a:p>
          <a:p>
            <a:pPr lvl="1"/>
            <a:r>
              <a:rPr lang="en-US" dirty="0"/>
              <a:t>Can solve the heat conduction equation</a:t>
            </a:r>
          </a:p>
          <a:p>
            <a:pPr lvl="1"/>
            <a:r>
              <a:rPr lang="en-US" dirty="0"/>
              <a:t>Can solve the mechanics equations</a:t>
            </a:r>
          </a:p>
          <a:p>
            <a:pPr lvl="1"/>
            <a:r>
              <a:rPr lang="en-US" dirty="0"/>
              <a:t>Can handle any geometry</a:t>
            </a:r>
          </a:p>
          <a:p>
            <a:pPr lvl="1"/>
            <a:r>
              <a:rPr lang="en-US" dirty="0"/>
              <a:t>Can handle any boundary condition</a:t>
            </a:r>
          </a:p>
          <a:p>
            <a:pPr lvl="1"/>
            <a:endParaRPr lang="en-US" dirty="0"/>
          </a:p>
          <a:p>
            <a:endParaRPr lang="en-US" dirty="0"/>
          </a:p>
        </p:txBody>
      </p:sp>
      <p:pic>
        <p:nvPicPr>
          <p:cNvPr id="7" name="Picture 6">
            <a:extLst>
              <a:ext uri="{FF2B5EF4-FFF2-40B4-BE49-F238E27FC236}">
                <a16:creationId xmlns:a16="http://schemas.microsoft.com/office/drawing/2014/main" id="{9E2B9A1F-583C-3D40-945A-AD1295D61EB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8546" y="4689161"/>
            <a:ext cx="1348927" cy="1232727"/>
          </a:xfrm>
          <a:prstGeom prst="rect">
            <a:avLst/>
          </a:prstGeom>
        </p:spPr>
      </p:pic>
      <p:pic>
        <p:nvPicPr>
          <p:cNvPr id="8" name="Picture 7">
            <a:extLst>
              <a:ext uri="{FF2B5EF4-FFF2-40B4-BE49-F238E27FC236}">
                <a16:creationId xmlns:a16="http://schemas.microsoft.com/office/drawing/2014/main" id="{3A23184F-C825-9647-97C6-AAAF641F11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0462" y="3521988"/>
            <a:ext cx="2492163" cy="830721"/>
          </a:xfrm>
          <a:prstGeom prst="rect">
            <a:avLst/>
          </a:prstGeom>
        </p:spPr>
      </p:pic>
      <p:pic>
        <p:nvPicPr>
          <p:cNvPr id="9" name="Picture 8">
            <a:extLst>
              <a:ext uri="{FF2B5EF4-FFF2-40B4-BE49-F238E27FC236}">
                <a16:creationId xmlns:a16="http://schemas.microsoft.com/office/drawing/2014/main" id="{823A6AE9-23C2-AA42-8078-17E95B6C8F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8547" y="2160495"/>
            <a:ext cx="1850394" cy="1162957"/>
          </a:xfrm>
          <a:prstGeom prst="rect">
            <a:avLst/>
          </a:prstGeom>
        </p:spPr>
      </p:pic>
    </p:spTree>
    <p:extLst>
      <p:ext uri="{BB962C8B-B14F-4D97-AF65-F5344CB8AC3E}">
        <p14:creationId xmlns:p14="http://schemas.microsoft.com/office/powerpoint/2010/main" val="3825822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4221215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3750395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745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962A-35BB-694D-82D5-03EE338A5DA3}"/>
              </a:ext>
            </a:extLst>
          </p:cNvPr>
          <p:cNvSpPr>
            <a:spLocks noGrp="1"/>
          </p:cNvSpPr>
          <p:nvPr>
            <p:ph type="title"/>
          </p:nvPr>
        </p:nvSpPr>
        <p:spPr/>
        <p:txBody>
          <a:bodyPr/>
          <a:lstStyle/>
          <a:p>
            <a:r>
              <a:rPr lang="en-US" dirty="0"/>
              <a:t>The 1D thermomechanics problem definition</a:t>
            </a:r>
          </a:p>
        </p:txBody>
      </p:sp>
      <p:sp>
        <p:nvSpPr>
          <p:cNvPr id="3" name="Content Placeholder 2">
            <a:extLst>
              <a:ext uri="{FF2B5EF4-FFF2-40B4-BE49-F238E27FC236}">
                <a16:creationId xmlns:a16="http://schemas.microsoft.com/office/drawing/2014/main" id="{09CE9D10-B6CC-C846-8BF6-D5F2595EC2C5}"/>
              </a:ext>
            </a:extLst>
          </p:cNvPr>
          <p:cNvSpPr>
            <a:spLocks noGrp="1"/>
          </p:cNvSpPr>
          <p:nvPr>
            <p:ph idx="1"/>
          </p:nvPr>
        </p:nvSpPr>
        <p:spPr>
          <a:xfrm>
            <a:off x="609600" y="3322447"/>
            <a:ext cx="10972800" cy="2803717"/>
          </a:xfrm>
        </p:spPr>
        <p:txBody>
          <a:bodyPr/>
          <a:lstStyle/>
          <a:p>
            <a:r>
              <a:rPr lang="en-US" dirty="0"/>
              <a:t>The initial temperature is set to 273 K</a:t>
            </a:r>
          </a:p>
          <a:p>
            <a:r>
              <a:rPr lang="en-US" dirty="0"/>
              <a:t>We will take 50 time steps of 0.5 s</a:t>
            </a:r>
          </a:p>
          <a:p>
            <a:r>
              <a:rPr lang="en-US" dirty="0"/>
              <a:t>The full power of Q = 450 begins at time t = 0.</a:t>
            </a:r>
          </a:p>
          <a:p>
            <a:r>
              <a:rPr lang="en-US" dirty="0"/>
              <a:t>UO</a:t>
            </a:r>
            <a:r>
              <a:rPr lang="en-US" baseline="-25000" dirty="0"/>
              <a:t>2</a:t>
            </a:r>
            <a:r>
              <a:rPr lang="en-US" dirty="0"/>
              <a:t> material properties are used for both the thermal and mechanics equations</a:t>
            </a:r>
          </a:p>
          <a:p>
            <a:endParaRPr lang="en-US" dirty="0"/>
          </a:p>
        </p:txBody>
      </p:sp>
      <p:sp>
        <p:nvSpPr>
          <p:cNvPr id="4" name="Slide Number Placeholder 3">
            <a:extLst>
              <a:ext uri="{FF2B5EF4-FFF2-40B4-BE49-F238E27FC236}">
                <a16:creationId xmlns:a16="http://schemas.microsoft.com/office/drawing/2014/main" id="{D891565D-DFBB-7249-889F-09B0E56DC2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DE3A06F0-6A65-4F44-8013-B16353B97CC9}"/>
              </a:ext>
            </a:extLst>
          </p:cNvPr>
          <p:cNvGrpSpPr/>
          <p:nvPr/>
        </p:nvGrpSpPr>
        <p:grpSpPr>
          <a:xfrm>
            <a:off x="3671662" y="2160495"/>
            <a:ext cx="3944913" cy="911639"/>
            <a:chOff x="2957554" y="1819492"/>
            <a:chExt cx="3944913" cy="911639"/>
          </a:xfrm>
        </p:grpSpPr>
        <p:cxnSp>
          <p:nvCxnSpPr>
            <p:cNvPr id="6" name="Straight Connector 5">
              <a:extLst>
                <a:ext uri="{FF2B5EF4-FFF2-40B4-BE49-F238E27FC236}">
                  <a16:creationId xmlns:a16="http://schemas.microsoft.com/office/drawing/2014/main" id="{D647CD34-1E9D-DD4E-BFF9-49C64B7600B1}"/>
                </a:ext>
              </a:extLst>
            </p:cNvPr>
            <p:cNvCxnSpPr/>
            <p:nvPr/>
          </p:nvCxnSpPr>
          <p:spPr>
            <a:xfrm>
              <a:off x="4025972" y="1918574"/>
              <a:ext cx="0" cy="72959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F3056618-7B08-4247-A1F2-FCA0468CD5E9}"/>
                </a:ext>
              </a:extLst>
            </p:cNvPr>
            <p:cNvCxnSpPr/>
            <p:nvPr/>
          </p:nvCxnSpPr>
          <p:spPr>
            <a:xfrm flipV="1">
              <a:off x="4025972" y="2251847"/>
              <a:ext cx="18013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A397693-A0AB-EB4E-90A4-2CF28A10C315}"/>
                </a:ext>
              </a:extLst>
            </p:cNvPr>
            <p:cNvCxnSpPr/>
            <p:nvPr/>
          </p:nvCxnSpPr>
          <p:spPr>
            <a:xfrm flipH="1">
              <a:off x="4025972" y="2440277"/>
              <a:ext cx="360979" cy="0"/>
            </a:xfrm>
            <a:prstGeom prst="line">
              <a:avLst/>
            </a:prstGeom>
            <a:ln>
              <a:prstDash val="solid"/>
              <a:headEnd type="arrow"/>
              <a:tailEnd type="non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F3BAE7-F2DF-F54C-949B-650C852C1A00}"/>
                </a:ext>
              </a:extLst>
            </p:cNvPr>
            <p:cNvSpPr txBox="1"/>
            <p:nvPr/>
          </p:nvSpPr>
          <p:spPr>
            <a:xfrm>
              <a:off x="4025972" y="2361799"/>
              <a:ext cx="5584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a:t>
              </a:r>
            </a:p>
          </p:txBody>
        </p:sp>
        <p:sp>
          <p:nvSpPr>
            <p:cNvPr id="10" name="TextBox 9">
              <a:extLst>
                <a:ext uri="{FF2B5EF4-FFF2-40B4-BE49-F238E27FC236}">
                  <a16:creationId xmlns:a16="http://schemas.microsoft.com/office/drawing/2014/main" id="{A794ED66-9621-504F-987B-2BEEB2687FB5}"/>
                </a:ext>
              </a:extLst>
            </p:cNvPr>
            <p:cNvSpPr txBox="1"/>
            <p:nvPr/>
          </p:nvSpPr>
          <p:spPr>
            <a:xfrm>
              <a:off x="4656437" y="1819492"/>
              <a:ext cx="7925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R</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f</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3D6FF235-F268-544C-B2D2-B7B99DDCE872}"/>
                </a:ext>
              </a:extLst>
            </p:cNvPr>
            <p:cNvSpPr txBox="1"/>
            <p:nvPr/>
          </p:nvSpPr>
          <p:spPr>
            <a:xfrm>
              <a:off x="2957554" y="1936195"/>
              <a:ext cx="1068417"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dT</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dr</a:t>
              </a:r>
              <a:r>
                <a:rPr kumimoji="0" lang="en-US" sz="1800" b="0" i="0" u="none" strike="noStrike" kern="1200" cap="none" spc="0" normalizeH="0" baseline="0" noProof="0" dirty="0">
                  <a:ln>
                    <a:noFill/>
                  </a:ln>
                  <a:solidFill>
                    <a:prstClr val="black"/>
                  </a:solidFill>
                  <a:effectLst/>
                  <a:uLnTx/>
                  <a:uFillTx/>
                  <a:latin typeface="Calibri"/>
                  <a:ea typeface="+mn-ea"/>
                  <a:cs typeface="+mn-cs"/>
                </a:rPr>
                <a:t> = 0</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u</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r</a:t>
              </a:r>
              <a:r>
                <a:rPr kumimoji="0" lang="en-US" sz="1800" b="0" i="0" u="none" strike="noStrike" kern="1200" cap="none" spc="0" normalizeH="0" baseline="0" noProof="0" dirty="0">
                  <a:ln>
                    <a:noFill/>
                  </a:ln>
                  <a:solidFill>
                    <a:prstClr val="black"/>
                  </a:solidFill>
                  <a:effectLst/>
                  <a:uLnTx/>
                  <a:uFillTx/>
                  <a:latin typeface="Calibri"/>
                  <a:ea typeface="+mn-ea"/>
                  <a:cs typeface="+mn-cs"/>
                </a:rPr>
                <a:t> = 0</a:t>
              </a:r>
            </a:p>
          </p:txBody>
        </p:sp>
        <p:sp>
          <p:nvSpPr>
            <p:cNvPr id="12" name="TextBox 11">
              <a:extLst>
                <a:ext uri="{FF2B5EF4-FFF2-40B4-BE49-F238E27FC236}">
                  <a16:creationId xmlns:a16="http://schemas.microsoft.com/office/drawing/2014/main" id="{EFFDA636-37DE-9A43-8137-4043491BC71E}"/>
                </a:ext>
              </a:extLst>
            </p:cNvPr>
            <p:cNvSpPr txBox="1"/>
            <p:nvPr/>
          </p:nvSpPr>
          <p:spPr>
            <a:xfrm>
              <a:off x="5692197" y="1935470"/>
              <a:ext cx="1210270"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T</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r</a:t>
              </a:r>
              <a:r>
                <a:rPr kumimoji="0" lang="en-US" sz="1800" b="0" i="0" u="none" strike="noStrike" kern="1200" cap="none" spc="0" normalizeH="0" baseline="0" noProof="0" dirty="0">
                  <a:ln>
                    <a:noFill/>
                  </a:ln>
                  <a:solidFill>
                    <a:prstClr val="black"/>
                  </a:solidFill>
                  <a:effectLst/>
                  <a:uLnTx/>
                  <a:uFillTx/>
                  <a:latin typeface="Calibri"/>
                  <a:ea typeface="+mn-ea"/>
                  <a:cs typeface="+mn-cs"/>
                </a:rPr>
                <a:t> =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T</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s</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du</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r</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dr</a:t>
              </a:r>
              <a:r>
                <a:rPr kumimoji="0" lang="en-US" sz="1800" b="0" i="0" u="none" strike="noStrike" kern="1200" cap="none" spc="0" normalizeH="0" baseline="0" noProof="0" dirty="0">
                  <a:ln>
                    <a:noFill/>
                  </a:ln>
                  <a:solidFill>
                    <a:prstClr val="black"/>
                  </a:solidFill>
                  <a:effectLst/>
                  <a:uLnTx/>
                  <a:uFillTx/>
                  <a:latin typeface="Calibri"/>
                  <a:ea typeface="+mn-ea"/>
                  <a:cs typeface="+mn-cs"/>
                </a:rPr>
                <a:t> = 0</a:t>
              </a:r>
            </a:p>
          </p:txBody>
        </p:sp>
      </p:grpSp>
    </p:spTree>
    <p:extLst>
      <p:ext uri="{BB962C8B-B14F-4D97-AF65-F5344CB8AC3E}">
        <p14:creationId xmlns:p14="http://schemas.microsoft.com/office/powerpoint/2010/main" val="4093092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A359-49A4-764A-9F23-75415DA25FA2}"/>
              </a:ext>
            </a:extLst>
          </p:cNvPr>
          <p:cNvSpPr>
            <a:spLocks noGrp="1"/>
          </p:cNvSpPr>
          <p:nvPr>
            <p:ph type="title"/>
          </p:nvPr>
        </p:nvSpPr>
        <p:spPr/>
        <p:txBody>
          <a:bodyPr/>
          <a:lstStyle/>
          <a:p>
            <a:pPr algn="l"/>
            <a:r>
              <a:rPr lang="en-US" dirty="0"/>
              <a:t>Comparison to analytical theory</a:t>
            </a:r>
          </a:p>
        </p:txBody>
      </p:sp>
      <p:sp>
        <p:nvSpPr>
          <p:cNvPr id="3" name="Content Placeholder 2">
            <a:extLst>
              <a:ext uri="{FF2B5EF4-FFF2-40B4-BE49-F238E27FC236}">
                <a16:creationId xmlns:a16="http://schemas.microsoft.com/office/drawing/2014/main" id="{21F649A6-A0E3-F74C-B165-131B06A9A511}"/>
              </a:ext>
            </a:extLst>
          </p:cNvPr>
          <p:cNvSpPr>
            <a:spLocks noGrp="1"/>
          </p:cNvSpPr>
          <p:nvPr>
            <p:ph idx="1"/>
          </p:nvPr>
        </p:nvSpPr>
        <p:spPr>
          <a:xfrm>
            <a:off x="609600" y="2160495"/>
            <a:ext cx="5698603" cy="3965670"/>
          </a:xfrm>
        </p:spPr>
        <p:txBody>
          <a:bodyPr/>
          <a:lstStyle/>
          <a:p>
            <a:r>
              <a:rPr lang="en-US" dirty="0"/>
              <a:t>If we use a constant thermal conductivity, analytical 1D model matches very well</a:t>
            </a:r>
          </a:p>
          <a:p>
            <a:endParaRPr lang="en-US" dirty="0"/>
          </a:p>
          <a:p>
            <a:endParaRPr lang="en-US" dirty="0"/>
          </a:p>
          <a:p>
            <a:r>
              <a:rPr lang="en-US" dirty="0"/>
              <a:t>When k is a function of temperature, there is a difference between the FEM and analytical stress</a:t>
            </a:r>
          </a:p>
        </p:txBody>
      </p:sp>
      <p:sp>
        <p:nvSpPr>
          <p:cNvPr id="4" name="Slide Number Placeholder 3">
            <a:extLst>
              <a:ext uri="{FF2B5EF4-FFF2-40B4-BE49-F238E27FC236}">
                <a16:creationId xmlns:a16="http://schemas.microsoft.com/office/drawing/2014/main" id="{616DBADC-CDD6-674D-93D5-3482539653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D72DD2DA-A49E-2E47-903A-E1E50B279E2D}"/>
              </a:ext>
            </a:extLst>
          </p:cNvPr>
          <p:cNvPicPr>
            <a:picLocks noChangeAspect="1"/>
          </p:cNvPicPr>
          <p:nvPr/>
        </p:nvPicPr>
        <p:blipFill>
          <a:blip r:embed="rId2"/>
          <a:stretch>
            <a:fillRect/>
          </a:stretch>
        </p:blipFill>
        <p:spPr>
          <a:xfrm>
            <a:off x="7830067" y="900114"/>
            <a:ext cx="3752333" cy="2814250"/>
          </a:xfrm>
          <a:prstGeom prst="rect">
            <a:avLst/>
          </a:prstGeom>
        </p:spPr>
      </p:pic>
      <p:pic>
        <p:nvPicPr>
          <p:cNvPr id="6" name="Picture 5">
            <a:extLst>
              <a:ext uri="{FF2B5EF4-FFF2-40B4-BE49-F238E27FC236}">
                <a16:creationId xmlns:a16="http://schemas.microsoft.com/office/drawing/2014/main" id="{91A97D8E-85EE-8244-BB27-F22BDE95C312}"/>
              </a:ext>
            </a:extLst>
          </p:cNvPr>
          <p:cNvPicPr>
            <a:picLocks noChangeAspect="1"/>
          </p:cNvPicPr>
          <p:nvPr/>
        </p:nvPicPr>
        <p:blipFill>
          <a:blip r:embed="rId3"/>
          <a:stretch>
            <a:fillRect/>
          </a:stretch>
        </p:blipFill>
        <p:spPr>
          <a:xfrm>
            <a:off x="7830066" y="3714364"/>
            <a:ext cx="3752333" cy="2814250"/>
          </a:xfrm>
          <a:prstGeom prst="rect">
            <a:avLst/>
          </a:prstGeom>
        </p:spPr>
      </p:pic>
    </p:spTree>
    <p:extLst>
      <p:ext uri="{BB962C8B-B14F-4D97-AF65-F5344CB8AC3E}">
        <p14:creationId xmlns:p14="http://schemas.microsoft.com/office/powerpoint/2010/main" val="3939851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442D-B985-9E44-ADBB-3882D41698DF}"/>
              </a:ext>
            </a:extLst>
          </p:cNvPr>
          <p:cNvSpPr>
            <a:spLocks noGrp="1"/>
          </p:cNvSpPr>
          <p:nvPr>
            <p:ph type="title"/>
          </p:nvPr>
        </p:nvSpPr>
        <p:spPr/>
        <p:txBody>
          <a:bodyPr/>
          <a:lstStyle/>
          <a:p>
            <a:r>
              <a:rPr lang="en-US" dirty="0"/>
              <a:t>There are various available tools for solving coupled thermomechanical problems with FEM</a:t>
            </a:r>
          </a:p>
        </p:txBody>
      </p:sp>
      <p:sp>
        <p:nvSpPr>
          <p:cNvPr id="3" name="Content Placeholder 2">
            <a:extLst>
              <a:ext uri="{FF2B5EF4-FFF2-40B4-BE49-F238E27FC236}">
                <a16:creationId xmlns:a16="http://schemas.microsoft.com/office/drawing/2014/main" id="{F434E2D1-032E-A24E-B89C-DFB5C4B537A3}"/>
              </a:ext>
            </a:extLst>
          </p:cNvPr>
          <p:cNvSpPr>
            <a:spLocks noGrp="1"/>
          </p:cNvSpPr>
          <p:nvPr>
            <p:ph idx="1"/>
          </p:nvPr>
        </p:nvSpPr>
        <p:spPr/>
        <p:txBody>
          <a:bodyPr/>
          <a:lstStyle/>
          <a:p>
            <a:r>
              <a:rPr lang="en-US" dirty="0"/>
              <a:t>Commercial tools</a:t>
            </a:r>
          </a:p>
          <a:p>
            <a:pPr lvl="1"/>
            <a:r>
              <a:rPr lang="en-US" dirty="0"/>
              <a:t>ABAQUS</a:t>
            </a:r>
          </a:p>
          <a:p>
            <a:pPr lvl="1"/>
            <a:r>
              <a:rPr lang="en-US" dirty="0"/>
              <a:t>ANSYS</a:t>
            </a:r>
          </a:p>
          <a:p>
            <a:pPr lvl="1"/>
            <a:r>
              <a:rPr lang="en-US" dirty="0"/>
              <a:t>COMSOL</a:t>
            </a:r>
          </a:p>
          <a:p>
            <a:r>
              <a:rPr lang="en-US" dirty="0"/>
              <a:t>Open source</a:t>
            </a:r>
          </a:p>
          <a:p>
            <a:pPr lvl="1"/>
            <a:r>
              <a:rPr lang="en-US" dirty="0"/>
              <a:t>MOOSE </a:t>
            </a:r>
          </a:p>
          <a:p>
            <a:r>
              <a:rPr lang="en-US" dirty="0"/>
              <a:t>NRC-based</a:t>
            </a:r>
          </a:p>
          <a:p>
            <a:pPr lvl="1"/>
            <a:r>
              <a:rPr lang="en-US" dirty="0"/>
              <a:t>FRAPCON/FRAPTRAN</a:t>
            </a:r>
          </a:p>
          <a:p>
            <a:endParaRPr lang="en-US" dirty="0"/>
          </a:p>
        </p:txBody>
      </p:sp>
      <p:sp>
        <p:nvSpPr>
          <p:cNvPr id="4" name="Slide Number Placeholder 3">
            <a:extLst>
              <a:ext uri="{FF2B5EF4-FFF2-40B4-BE49-F238E27FC236}">
                <a16:creationId xmlns:a16="http://schemas.microsoft.com/office/drawing/2014/main" id="{D30B8392-FBE0-F645-87F7-D47C3C4CDC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775E10AA-0C9C-6242-876D-0D3B50C272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8390" y="4492168"/>
            <a:ext cx="2317229" cy="1633997"/>
          </a:xfrm>
          <a:prstGeom prst="rect">
            <a:avLst/>
          </a:prstGeom>
        </p:spPr>
      </p:pic>
      <p:grpSp>
        <p:nvGrpSpPr>
          <p:cNvPr id="6" name="Group 5">
            <a:extLst>
              <a:ext uri="{FF2B5EF4-FFF2-40B4-BE49-F238E27FC236}">
                <a16:creationId xmlns:a16="http://schemas.microsoft.com/office/drawing/2014/main" id="{ABC1A68B-97D7-0C4E-8D51-52042F133B58}"/>
              </a:ext>
            </a:extLst>
          </p:cNvPr>
          <p:cNvGrpSpPr/>
          <p:nvPr/>
        </p:nvGrpSpPr>
        <p:grpSpPr>
          <a:xfrm>
            <a:off x="8322161" y="2198687"/>
            <a:ext cx="2948287" cy="1681557"/>
            <a:chOff x="5650186" y="1629911"/>
            <a:chExt cx="2948287" cy="1681557"/>
          </a:xfrm>
        </p:grpSpPr>
        <p:pic>
          <p:nvPicPr>
            <p:cNvPr id="7" name="Picture 6">
              <a:extLst>
                <a:ext uri="{FF2B5EF4-FFF2-40B4-BE49-F238E27FC236}">
                  <a16:creationId xmlns:a16="http://schemas.microsoft.com/office/drawing/2014/main" id="{78E04CB8-01D1-9D4A-B8A7-C70B3192E064}"/>
                </a:ext>
              </a:extLst>
            </p:cNvPr>
            <p:cNvPicPr>
              <a:picLocks noChangeAspect="1"/>
            </p:cNvPicPr>
            <p:nvPr/>
          </p:nvPicPr>
          <p:blipFill>
            <a:blip r:embed="rId3"/>
            <a:stretch>
              <a:fillRect/>
            </a:stretch>
          </p:blipFill>
          <p:spPr>
            <a:xfrm>
              <a:off x="5650186" y="1629911"/>
              <a:ext cx="2600054" cy="1681557"/>
            </a:xfrm>
            <a:prstGeom prst="rect">
              <a:avLst/>
            </a:prstGeom>
          </p:spPr>
        </p:pic>
        <p:pic>
          <p:nvPicPr>
            <p:cNvPr id="8" name="Picture 7">
              <a:extLst>
                <a:ext uri="{FF2B5EF4-FFF2-40B4-BE49-F238E27FC236}">
                  <a16:creationId xmlns:a16="http://schemas.microsoft.com/office/drawing/2014/main" id="{C76B4E23-AA86-4F48-9662-2E553EA7F4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7033" y="1936191"/>
              <a:ext cx="1341440" cy="241224"/>
            </a:xfrm>
            <a:prstGeom prst="rect">
              <a:avLst/>
            </a:prstGeom>
          </p:spPr>
        </p:pic>
      </p:grpSp>
      <p:grpSp>
        <p:nvGrpSpPr>
          <p:cNvPr id="9" name="Group 8">
            <a:extLst>
              <a:ext uri="{FF2B5EF4-FFF2-40B4-BE49-F238E27FC236}">
                <a16:creationId xmlns:a16="http://schemas.microsoft.com/office/drawing/2014/main" id="{0361F98E-4FF0-1946-B12A-039253E812CE}"/>
              </a:ext>
            </a:extLst>
          </p:cNvPr>
          <p:cNvGrpSpPr/>
          <p:nvPr/>
        </p:nvGrpSpPr>
        <p:grpSpPr>
          <a:xfrm>
            <a:off x="5298366" y="2497626"/>
            <a:ext cx="2551479" cy="1645704"/>
            <a:chOff x="3098707" y="2598744"/>
            <a:chExt cx="2551479" cy="1645704"/>
          </a:xfrm>
        </p:grpSpPr>
        <p:pic>
          <p:nvPicPr>
            <p:cNvPr id="10" name="Picture 9">
              <a:extLst>
                <a:ext uri="{FF2B5EF4-FFF2-40B4-BE49-F238E27FC236}">
                  <a16:creationId xmlns:a16="http://schemas.microsoft.com/office/drawing/2014/main" id="{17F2EBD1-B33D-5442-8DA0-26D668018569}"/>
                </a:ext>
              </a:extLst>
            </p:cNvPr>
            <p:cNvPicPr>
              <a:picLocks noChangeAspect="1"/>
            </p:cNvPicPr>
            <p:nvPr/>
          </p:nvPicPr>
          <p:blipFill>
            <a:blip r:embed="rId5"/>
            <a:stretch>
              <a:fillRect/>
            </a:stretch>
          </p:blipFill>
          <p:spPr>
            <a:xfrm>
              <a:off x="3098707" y="2598744"/>
              <a:ext cx="2551479" cy="1645704"/>
            </a:xfrm>
            <a:prstGeom prst="rect">
              <a:avLst/>
            </a:prstGeom>
          </p:spPr>
        </p:pic>
        <p:pic>
          <p:nvPicPr>
            <p:cNvPr id="11" name="Picture 10">
              <a:extLst>
                <a:ext uri="{FF2B5EF4-FFF2-40B4-BE49-F238E27FC236}">
                  <a16:creationId xmlns:a16="http://schemas.microsoft.com/office/drawing/2014/main" id="{4F0A1939-CEBD-0A44-B808-2CFD849527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82219" y="2741261"/>
              <a:ext cx="1826262" cy="166235"/>
            </a:xfrm>
            <a:prstGeom prst="rect">
              <a:avLst/>
            </a:prstGeom>
          </p:spPr>
        </p:pic>
      </p:grpSp>
      <p:pic>
        <p:nvPicPr>
          <p:cNvPr id="12" name="Picture 11" descr="moose.png">
            <a:extLst>
              <a:ext uri="{FF2B5EF4-FFF2-40B4-BE49-F238E27FC236}">
                <a16:creationId xmlns:a16="http://schemas.microsoft.com/office/drawing/2014/main" id="{4FA11361-B8E5-F246-8CA2-9932A066C9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73357" y="4815430"/>
            <a:ext cx="2480732" cy="816963"/>
          </a:xfrm>
          <a:prstGeom prst="rect">
            <a:avLst/>
          </a:prstGeom>
        </p:spPr>
      </p:pic>
    </p:spTree>
    <p:extLst>
      <p:ext uri="{BB962C8B-B14F-4D97-AF65-F5344CB8AC3E}">
        <p14:creationId xmlns:p14="http://schemas.microsoft.com/office/powerpoint/2010/main" val="40847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5852-51A5-9542-B9BC-E86DB73901D8}"/>
              </a:ext>
            </a:extLst>
          </p:cNvPr>
          <p:cNvSpPr>
            <a:spLocks noGrp="1"/>
          </p:cNvSpPr>
          <p:nvPr>
            <p:ph type="title"/>
          </p:nvPr>
        </p:nvSpPr>
        <p:spPr/>
        <p:txBody>
          <a:bodyPr/>
          <a:lstStyle/>
          <a:p>
            <a:r>
              <a:rPr lang="en-US" dirty="0"/>
              <a:t>The purpose of a fuel performance code is to simulate and evaluate fuel rod behavior</a:t>
            </a:r>
          </a:p>
        </p:txBody>
      </p:sp>
      <p:sp>
        <p:nvSpPr>
          <p:cNvPr id="3" name="Content Placeholder 2">
            <a:extLst>
              <a:ext uri="{FF2B5EF4-FFF2-40B4-BE49-F238E27FC236}">
                <a16:creationId xmlns:a16="http://schemas.microsoft.com/office/drawing/2014/main" id="{8A616E08-02F7-8740-A7B5-E78515E55C22}"/>
              </a:ext>
            </a:extLst>
          </p:cNvPr>
          <p:cNvSpPr>
            <a:spLocks noGrp="1"/>
          </p:cNvSpPr>
          <p:nvPr>
            <p:ph idx="1"/>
          </p:nvPr>
        </p:nvSpPr>
        <p:spPr>
          <a:xfrm>
            <a:off x="609600" y="2160495"/>
            <a:ext cx="4482353" cy="3965670"/>
          </a:xfrm>
        </p:spPr>
        <p:txBody>
          <a:bodyPr/>
          <a:lstStyle/>
          <a:p>
            <a:r>
              <a:rPr lang="en-US" dirty="0"/>
              <a:t>The first fuel performance codes were developed in the mid seventies</a:t>
            </a:r>
          </a:p>
          <a:p>
            <a:r>
              <a:rPr lang="en-US" dirty="0"/>
              <a:t>Advanced fuel performance codes are still under development today</a:t>
            </a:r>
          </a:p>
          <a:p>
            <a:endParaRPr lang="en-US" dirty="0"/>
          </a:p>
        </p:txBody>
      </p:sp>
      <p:sp>
        <p:nvSpPr>
          <p:cNvPr id="4" name="Slide Number Placeholder 3">
            <a:extLst>
              <a:ext uri="{FF2B5EF4-FFF2-40B4-BE49-F238E27FC236}">
                <a16:creationId xmlns:a16="http://schemas.microsoft.com/office/drawing/2014/main" id="{A64C8339-BE04-C14B-B2E6-F9FB7AEF86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AC766362-C411-B692-2467-B9401CA93297}"/>
              </a:ext>
            </a:extLst>
          </p:cNvPr>
          <p:cNvPicPr>
            <a:picLocks noChangeAspect="1"/>
          </p:cNvPicPr>
          <p:nvPr/>
        </p:nvPicPr>
        <p:blipFill>
          <a:blip r:embed="rId2"/>
          <a:stretch>
            <a:fillRect/>
          </a:stretch>
        </p:blipFill>
        <p:spPr>
          <a:xfrm>
            <a:off x="5738743" y="2025651"/>
            <a:ext cx="5664200" cy="4330700"/>
          </a:xfrm>
          <a:prstGeom prst="rect">
            <a:avLst/>
          </a:prstGeom>
        </p:spPr>
      </p:pic>
    </p:spTree>
    <p:extLst>
      <p:ext uri="{BB962C8B-B14F-4D97-AF65-F5344CB8AC3E}">
        <p14:creationId xmlns:p14="http://schemas.microsoft.com/office/powerpoint/2010/main" val="263270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D8E3-7E8C-4546-AEEA-959B9BAC84CA}"/>
              </a:ext>
            </a:extLst>
          </p:cNvPr>
          <p:cNvSpPr>
            <a:spLocks noGrp="1"/>
          </p:cNvSpPr>
          <p:nvPr>
            <p:ph type="title"/>
          </p:nvPr>
        </p:nvSpPr>
        <p:spPr/>
        <p:txBody>
          <a:bodyPr/>
          <a:lstStyle/>
          <a:p>
            <a:r>
              <a:rPr lang="en-US" dirty="0"/>
              <a:t>How are fuel performance codes used?</a:t>
            </a:r>
          </a:p>
        </p:txBody>
      </p:sp>
      <p:sp>
        <p:nvSpPr>
          <p:cNvPr id="3" name="Content Placeholder 2">
            <a:extLst>
              <a:ext uri="{FF2B5EF4-FFF2-40B4-BE49-F238E27FC236}">
                <a16:creationId xmlns:a16="http://schemas.microsoft.com/office/drawing/2014/main" id="{90CFC4B5-BB77-1347-A871-A47EE9C592A9}"/>
              </a:ext>
            </a:extLst>
          </p:cNvPr>
          <p:cNvSpPr>
            <a:spLocks noGrp="1"/>
          </p:cNvSpPr>
          <p:nvPr>
            <p:ph idx="1"/>
          </p:nvPr>
        </p:nvSpPr>
        <p:spPr>
          <a:xfrm>
            <a:off x="609600" y="2160495"/>
            <a:ext cx="4338918" cy="3965670"/>
          </a:xfrm>
        </p:spPr>
        <p:txBody>
          <a:bodyPr/>
          <a:lstStyle/>
          <a:p>
            <a:r>
              <a:rPr lang="en-US" dirty="0"/>
              <a:t>The primary goals are to predict the fuel centerline temperature and the stress in the cladding</a:t>
            </a:r>
          </a:p>
          <a:p>
            <a:r>
              <a:rPr lang="en-US" dirty="0"/>
              <a:t>Fuel performance codes aren’t focused on predicting power production, but rather to predict safety margins, provide coupling to other codes</a:t>
            </a:r>
          </a:p>
          <a:p>
            <a:endParaRPr lang="en-US" dirty="0"/>
          </a:p>
        </p:txBody>
      </p:sp>
      <p:sp>
        <p:nvSpPr>
          <p:cNvPr id="4" name="Slide Number Placeholder 3">
            <a:extLst>
              <a:ext uri="{FF2B5EF4-FFF2-40B4-BE49-F238E27FC236}">
                <a16:creationId xmlns:a16="http://schemas.microsoft.com/office/drawing/2014/main" id="{5E13BDED-4AB2-9442-89FA-4B443AF168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367C331-025D-0F42-A396-CE812BE19D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5718" y="2160495"/>
            <a:ext cx="3204485" cy="2113693"/>
          </a:xfrm>
          <a:prstGeom prst="rect">
            <a:avLst/>
          </a:prstGeom>
        </p:spPr>
      </p:pic>
      <p:pic>
        <p:nvPicPr>
          <p:cNvPr id="6" name="Picture 5">
            <a:extLst>
              <a:ext uri="{FF2B5EF4-FFF2-40B4-BE49-F238E27FC236}">
                <a16:creationId xmlns:a16="http://schemas.microsoft.com/office/drawing/2014/main" id="{FFE22296-FE56-964C-8151-ED81172295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3226" y="2160495"/>
            <a:ext cx="3177271" cy="2113693"/>
          </a:xfrm>
          <a:prstGeom prst="rect">
            <a:avLst/>
          </a:prstGeom>
        </p:spPr>
      </p:pic>
      <p:pic>
        <p:nvPicPr>
          <p:cNvPr id="7" name="Picture 6">
            <a:extLst>
              <a:ext uri="{FF2B5EF4-FFF2-40B4-BE49-F238E27FC236}">
                <a16:creationId xmlns:a16="http://schemas.microsoft.com/office/drawing/2014/main" id="{6EF55144-6F72-204F-854A-56153F94C9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78505" y="4313783"/>
            <a:ext cx="3204485" cy="2148410"/>
          </a:xfrm>
          <a:prstGeom prst="rect">
            <a:avLst/>
          </a:prstGeom>
        </p:spPr>
      </p:pic>
    </p:spTree>
    <p:extLst>
      <p:ext uri="{BB962C8B-B14F-4D97-AF65-F5344CB8AC3E}">
        <p14:creationId xmlns:p14="http://schemas.microsoft.com/office/powerpoint/2010/main" val="423904466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TotalTime>
  <Words>2028</Words>
  <Application>Microsoft Macintosh PowerPoint</Application>
  <PresentationFormat>Widescreen</PresentationFormat>
  <Paragraphs>374</Paragraphs>
  <Slides>42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NCStateU-horizontal-left-logo</vt:lpstr>
      <vt:lpstr>Nuclear Fuel Performance</vt:lpstr>
      <vt:lpstr>NUMERICAL THERMO-Mechanics</vt:lpstr>
      <vt:lpstr>Now we can solve the temperature and the displacement vector for the full thermomechanical problem</vt:lpstr>
      <vt:lpstr>The primary tool for solving all thermomechanics problems is the finite element method</vt:lpstr>
      <vt:lpstr>The 1D thermomechanics problem definition</vt:lpstr>
      <vt:lpstr>Comparison to analytical theory</vt:lpstr>
      <vt:lpstr>There are various available tools for solving coupled thermomechanical problems with FEM</vt:lpstr>
      <vt:lpstr>The purpose of a fuel performance code is to simulate and evaluate fuel rod behavior</vt:lpstr>
      <vt:lpstr>How are fuel performance codes used?</vt:lpstr>
      <vt:lpstr>A fuel performance code must be able to predict:</vt:lpstr>
      <vt:lpstr>The primary focus is solving the thermomechanical problem</vt:lpstr>
      <vt:lpstr>Various approaches to model the fuel rod</vt:lpstr>
      <vt:lpstr>Early fuel performance codes were made for either steady state or transient operation</vt:lpstr>
      <vt:lpstr>Start with FRAPCON</vt:lpstr>
      <vt:lpstr>FRAPCON Flow Chart</vt:lpstr>
      <vt:lpstr>FRAPTRAN</vt:lpstr>
      <vt:lpstr>FALCON</vt:lpstr>
      <vt:lpstr>FALCON</vt:lpstr>
      <vt:lpstr>FALCON is a 2D transient and steady state code</vt:lpstr>
      <vt:lpstr>FALCON can predict the fuel performance in axisymmetric RZ space or in Rθ space</vt:lpstr>
      <vt:lpstr>BISON</vt:lpstr>
      <vt:lpstr>BISON</vt:lpstr>
      <vt:lpstr>BISON models the fuel behavior ranging from 1D to full 3D and uses FEM</vt:lpstr>
      <vt:lpstr>Can handle smeared or discrete pellets, asymmetric pellet geometry and deformation</vt:lpstr>
      <vt:lpstr>Because of its unique 3D capability, BISON can model truly 3D fuel performance problems</vt:lpstr>
      <vt:lpstr>Other countries have other fuel performance codes</vt:lpstr>
      <vt:lpstr>OFFBEAT – new tool</vt:lpstr>
      <vt:lpstr>Summary</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THERMO-Mechanics</dc:title>
  <dc:creator>Benjamin W. Beeler</dc:creator>
  <cp:lastModifiedBy>Benjamin W. Beeler</cp:lastModifiedBy>
  <cp:revision>14</cp:revision>
  <dcterms:created xsi:type="dcterms:W3CDTF">2024-02-08T20:22:30Z</dcterms:created>
  <dcterms:modified xsi:type="dcterms:W3CDTF">2024-02-15T14:48:16Z</dcterms:modified>
</cp:coreProperties>
</file>